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319" r:id="rId10"/>
    <p:sldId id="324" r:id="rId11"/>
    <p:sldId id="326" r:id="rId12"/>
    <p:sldId id="325" r:id="rId13"/>
    <p:sldId id="327" r:id="rId14"/>
    <p:sldId id="329" r:id="rId15"/>
    <p:sldId id="321" r:id="rId16"/>
    <p:sldId id="1007" r:id="rId17"/>
    <p:sldId id="1009" r:id="rId18"/>
    <p:sldId id="1010" r:id="rId19"/>
    <p:sldId id="1020" r:id="rId20"/>
    <p:sldId id="328" r:id="rId21"/>
    <p:sldId id="1005" r:id="rId22"/>
    <p:sldId id="1008" r:id="rId23"/>
    <p:sldId id="330" r:id="rId24"/>
    <p:sldId id="1003" r:id="rId25"/>
    <p:sldId id="270" r:id="rId26"/>
    <p:sldId id="983" r:id="rId27"/>
    <p:sldId id="981" r:id="rId28"/>
    <p:sldId id="982" r:id="rId29"/>
    <p:sldId id="267" r:id="rId30"/>
    <p:sldId id="980" r:id="rId31"/>
    <p:sldId id="1011" r:id="rId32"/>
    <p:sldId id="1014" r:id="rId33"/>
    <p:sldId id="1015" r:id="rId34"/>
    <p:sldId id="1013" r:id="rId35"/>
    <p:sldId id="1012" r:id="rId36"/>
    <p:sldId id="1016" r:id="rId37"/>
    <p:sldId id="1017" r:id="rId38"/>
    <p:sldId id="1018" r:id="rId39"/>
    <p:sldId id="1019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483"/>
    <p:restoredTop sz="96327"/>
  </p:normalViewPr>
  <p:slideViewPr>
    <p:cSldViewPr snapToGrid="0">
      <p:cViewPr varScale="1">
        <p:scale>
          <a:sx n="192" d="100"/>
          <a:sy n="192" d="100"/>
        </p:scale>
        <p:origin x="192" y="27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7E4C07-D6EB-9E4B-B0BA-2C87A9C31632}" type="datetimeFigureOut">
              <a:rPr lang="en-US" smtClean="0"/>
              <a:t>1/16/24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3D920D-F806-B141-B71C-7D3303BF72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3499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B59FD4-6030-452D-B49D-669B444710D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9395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33FCD-1BBB-4B3C-DF0E-D257E7905B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61BC5A-187C-49AF-7E49-A1555F4F6D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4692DD-6B9F-31E1-2DF0-E21A42CD20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D6A65-6FE5-D745-B8C8-0E79A60E6FCC}" type="datetime1">
              <a:rPr lang="en-US" smtClean="0"/>
              <a:t>1/16/24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8CC2BB-712A-DCA1-F8C2-5D302694D4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AFB457-F10D-0BEA-B464-BD600660D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B494E-05F5-714C-80EB-0810F0DFD5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7267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ABCC64-A420-0092-8F31-3F6A30A7C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6E52F3-8FB2-51DE-6EF4-F6DB1937AD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54961E-04E1-B29C-9283-3FAC585EA2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D7C47-8B12-0344-BDA7-C5C07A842D0D}" type="datetime1">
              <a:rPr lang="en-US" smtClean="0"/>
              <a:t>1/16/24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92073C-BDE1-DDED-54A4-911932FEF3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588BA8-1556-F777-6098-4D130830F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B494E-05F5-714C-80EB-0810F0DFD5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13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91CBE60-5433-6F06-E58F-64D24B8ADE7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1574677-53A8-2852-527D-877E4F5F65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00D3A0-F99A-3BA4-2C81-A7616EC672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04443-9B55-8D4E-9225-5029A0A7E35A}" type="datetime1">
              <a:rPr lang="en-US" smtClean="0"/>
              <a:t>1/16/24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CA65C0-F328-55E3-5DE2-6DD3A4B37E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220923-EEE0-D968-5BFC-0113BAAEFF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B494E-05F5-714C-80EB-0810F0DFD5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1326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2A17A-9058-44F5-36B7-4317AFE13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1C78A6-10F9-91A4-A8A3-6E45801C5D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676980-E248-7D37-2FF8-DADD56A59B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D133F-6647-8442-9FAC-7770D39512EB}" type="datetime1">
              <a:rPr lang="en-US" smtClean="0"/>
              <a:t>1/16/24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AD9A95-618E-6263-C04F-C4401CAB3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6AE278-6047-828A-54AE-25819B998A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B494E-05F5-714C-80EB-0810F0DFD5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8925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DAF7F7-AFC8-21E9-1518-79EE4709D5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2098C2-DEE1-3853-0AD7-8DEEE8F001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571B76-F8C0-48DA-A587-4F37B9E8A9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B0A7E-5C77-E24F-B635-AEA0ACC891ED}" type="datetime1">
              <a:rPr lang="en-US" smtClean="0"/>
              <a:t>1/16/24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C46ED7-1B32-70EB-0A39-52D3F417B3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BC9F91-C6B6-679F-D8CD-7BB1EDF73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B494E-05F5-714C-80EB-0810F0DFD5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1344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94A069-58A4-50DB-A595-D07A5AF28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2E8339-7FCC-577F-F594-C957544A86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8C11C5-FC2F-2FF1-C776-4DC7D87A8A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DE7840-119B-5501-F092-4DBB080EA2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23456-0AB4-A24B-B0CD-E2FEEA4DFFB2}" type="datetime1">
              <a:rPr lang="en-US" smtClean="0"/>
              <a:t>1/16/24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493DCD-84C7-01B3-7E67-869D61DC03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0F2B96-F3DF-E9A9-61B8-35F2639702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B494E-05F5-714C-80EB-0810F0DFD5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4063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2F739-8C52-9C71-FED0-B2B49FCF7F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8F9E24-ADE3-DF13-17C6-1DC81FF496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ACB5FB-A24E-2234-9926-82C516CA48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00D99FE-7A7F-1F90-D255-148F5307B3D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67AF5BD-C0C4-2E69-2DEC-7B5EC32CA22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B4F04B1-76E9-C42D-EED7-3C882EC351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BAE81-8FA2-874E-B21B-74D67B2B1586}" type="datetime1">
              <a:rPr lang="en-US" smtClean="0"/>
              <a:t>1/16/24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655D059-EF3E-178F-80BE-7AD8129F13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17DC082-D3B9-637B-B944-1A4ED2A64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B494E-05F5-714C-80EB-0810F0DFD5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6202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BE5D16-9269-7483-694E-1A7C9AC83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7F555C1-189C-FF84-5FBF-962C6993C4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394EE9-6463-2B4B-B0C6-657BC7171A17}" type="datetime1">
              <a:rPr lang="en-US" smtClean="0"/>
              <a:t>1/16/24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76A5D7-C077-50C7-24BA-73E0FF7DC4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2E6823-F239-3D8D-6F2D-2738B828F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B494E-05F5-714C-80EB-0810F0DFD5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0203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3905A69-6CD6-63A5-5FB8-44CA235600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19FD5-5803-8B40-A590-77486A6849BB}" type="datetime1">
              <a:rPr lang="en-US" smtClean="0"/>
              <a:t>1/16/24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CF6E2FE-9527-465B-8E72-08D30CDF9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B1B585-6260-205C-D92A-03D74FF3AD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B494E-05F5-714C-80EB-0810F0DFD5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04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77951-903C-ED5A-70D1-5E6DF7C0C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CB851B-2ACC-13F9-743F-73EF373A92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31CE2D-D542-7430-A8DC-6DFE91EE2A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179196-6855-8325-EB3A-B0CB7E70A2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6D72F-B059-D947-8030-FCE36D0823FA}" type="datetime1">
              <a:rPr lang="en-US" smtClean="0"/>
              <a:t>1/16/24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C70F4E-DE13-C858-6570-422FDA24FE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B4803C-2382-ECDD-5515-BE242478A0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B494E-05F5-714C-80EB-0810F0DFD5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5806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B012D-390F-F21D-FF7B-DADD822C1E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45090C2-BCCA-ACCC-6F62-ADCCD7EEB8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E0DB37-FC56-76F2-D69E-C3AC852901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2FD77A-A378-0152-9853-4CE66BC34A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E35C6-AADB-524F-B7F1-D9ED952EFFB4}" type="datetime1">
              <a:rPr lang="en-US" smtClean="0"/>
              <a:t>1/16/24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73309E-DFBD-84D0-B51E-C0BD13F761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FC57B1-E767-92CC-3D03-CA7A36DA7B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B494E-05F5-714C-80EB-0810F0DFD5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5567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3478F2F-956E-3816-7153-FBE6CA7C2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8AFB29-2DDE-2601-6F01-AD0A8F37E9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7AC3FB-93F6-6BB4-7162-3CACABBC23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B94019-3BDB-BC45-BA25-2017C1609575}" type="datetime1">
              <a:rPr lang="en-US" smtClean="0"/>
              <a:t>1/16/24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C9331F-4F79-38B6-506F-D1A8877892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8EDC04-8ED3-ED73-F293-0FFCD0B39E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2B494E-05F5-714C-80EB-0810F0DFD5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3853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Unzc731iCUY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CpRkoZs1Bvc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ambridge.org/core/journals/natural-language-engineering/most-read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hyperlink" Target="https://www.facebook.com/notes/751449002072082/" TargetMode="Externa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facebook.com/watch/?v=10156729609852845" TargetMode="External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www.technologyreview.com/2021/03/11/1020600/facebook-responsible-ai-misinformation/" TargetMode="Externa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chnologyreview.com/2021/03/11/1020600/facebook-responsible-ai-misinformation/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www.youtube.com/watch?v=Unzc731iCUY" TargetMode="External"/><Relationship Id="rId4" Type="http://schemas.openxmlformats.org/officeDocument/2006/relationships/hyperlink" Target="https://www.youtube.com/watch?v=lE3KNOz6uo8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TQHs8SA1qpk" TargetMode="Externa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8B53D1-8DE2-B362-1923-BC6A58B4316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to Speak</a:t>
            </a:r>
            <a:br>
              <a:rPr lang="en-US" dirty="0"/>
            </a:br>
            <a:r>
              <a:rPr lang="en-US" sz="3200" dirty="0">
                <a:hlinkClick r:id="rId2"/>
              </a:rPr>
              <a:t>https://www.youtube.com/watch?v=Unzc731iCUY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CAC8C5-CC9D-D4C5-9ED9-036510BEBC9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Kenneth Church</a:t>
            </a:r>
          </a:p>
          <a:p>
            <a:r>
              <a:rPr lang="en-US" dirty="0"/>
              <a:t>CS 7290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DA2B55-61F5-6773-538D-773EF88E6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B494E-05F5-714C-80EB-0810F0DFD52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376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CDCC73-3B1A-CBA3-BD8C-587C6F4E01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ask?  Purpose of Talk?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28D12DD-ED73-7AD6-ECFC-A8DFE3255D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094018" cy="4351338"/>
          </a:xfrm>
        </p:spPr>
        <p:txBody>
          <a:bodyPr/>
          <a:lstStyle/>
          <a:p>
            <a:r>
              <a:rPr lang="en-US" dirty="0"/>
              <a:t>Propose: Book tour</a:t>
            </a:r>
          </a:p>
          <a:p>
            <a:r>
              <a:rPr lang="en-US" dirty="0"/>
              <a:t>Ask: Please buy her book</a:t>
            </a:r>
          </a:p>
          <a:p>
            <a:endParaRPr lang="en-US" dirty="0"/>
          </a:p>
          <a:p>
            <a:r>
              <a:rPr lang="en-US" dirty="0"/>
              <a:t>Different talks for different audiences</a:t>
            </a:r>
          </a:p>
          <a:p>
            <a:pPr lvl="1"/>
            <a:r>
              <a:rPr lang="en-US" dirty="0"/>
              <a:t>Book </a:t>
            </a:r>
            <a:r>
              <a:rPr lang="en-US" dirty="0">
                <a:sym typeface="Wingdings"/>
              </a:rPr>
              <a:t> General Public</a:t>
            </a:r>
          </a:p>
          <a:p>
            <a:pPr lvl="1"/>
            <a:r>
              <a:rPr lang="en-US" dirty="0">
                <a:sym typeface="Wingdings"/>
              </a:rPr>
              <a:t>Google ≠ General Public</a:t>
            </a:r>
            <a:endParaRPr lang="en-US" dirty="0"/>
          </a:p>
          <a:p>
            <a:endParaRPr lang="en-US" dirty="0"/>
          </a:p>
        </p:txBody>
      </p:sp>
      <p:pic>
        <p:nvPicPr>
          <p:cNvPr id="6" name="Content Placeholder 7">
            <a:extLst>
              <a:ext uri="{FF2B5EF4-FFF2-40B4-BE49-F238E27FC236}">
                <a16:creationId xmlns:a16="http://schemas.microsoft.com/office/drawing/2014/main" id="{D4E16AB7-5619-90C9-EC68-DA844D9604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1805" y="1343364"/>
            <a:ext cx="7115751" cy="4013728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75C745-052A-D5D8-8FB7-9D82B02874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B494E-05F5-714C-80EB-0810F0DFD52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9787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84C50EC-2255-E619-763C-9F6470852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Engage the Audience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AC457A-2194-2879-808C-B8555C87FD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More Challenging Audience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6CD3DF8-7AB5-0C11-EFAB-179B6A9717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More Sympathetic Audience</a:t>
            </a:r>
          </a:p>
        </p:txBody>
      </p:sp>
      <p:pic>
        <p:nvPicPr>
          <p:cNvPr id="11" name="Content Placeholder 10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0FF9F8B9-FE5B-250E-8324-5C9154137962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6277607" y="2466281"/>
            <a:ext cx="4083151" cy="4560743"/>
          </a:xfrm>
        </p:spPr>
      </p:pic>
      <p:pic>
        <p:nvPicPr>
          <p:cNvPr id="9" name="Content Placeholder 7">
            <a:extLst>
              <a:ext uri="{FF2B5EF4-FFF2-40B4-BE49-F238E27FC236}">
                <a16:creationId xmlns:a16="http://schemas.microsoft.com/office/drawing/2014/main" id="{98331A78-B865-AD9C-0A37-FBA18FACB99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8" y="2892712"/>
            <a:ext cx="5157787" cy="2909314"/>
          </a:xfrm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41C97656-EF19-E305-07D3-5EFC97773C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B494E-05F5-714C-80EB-0810F0DFD52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3964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ED6D02-B6A3-B2D9-363C-F184FA7EB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she start?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8800D4-E6C0-8E8C-D17B-F863F4D124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Establish a bridge with the audience</a:t>
            </a:r>
          </a:p>
          <a:p>
            <a:pPr lvl="1"/>
            <a:r>
              <a:rPr lang="en-US" dirty="0"/>
              <a:t>Some speakers start by pulling rank,</a:t>
            </a:r>
          </a:p>
          <a:p>
            <a:pPr lvl="1"/>
            <a:r>
              <a:rPr lang="en-US" dirty="0"/>
              <a:t>But her approach may be more affective (bond with audience)</a:t>
            </a:r>
          </a:p>
          <a:p>
            <a:r>
              <a:rPr lang="en-US" dirty="0"/>
              <a:t>Personal Background: 0-4 minutes</a:t>
            </a:r>
          </a:p>
          <a:p>
            <a:pPr lvl="1"/>
            <a:r>
              <a:rPr lang="en-US" dirty="0"/>
              <a:t>Loves math (because it is true)</a:t>
            </a:r>
          </a:p>
          <a:p>
            <a:pPr lvl="1"/>
            <a:r>
              <a:rPr lang="en-US" dirty="0"/>
              <a:t>Disillusion (5 minutes)</a:t>
            </a:r>
          </a:p>
          <a:p>
            <a:endParaRPr lang="en-US" dirty="0"/>
          </a:p>
        </p:txBody>
      </p:sp>
      <p:pic>
        <p:nvPicPr>
          <p:cNvPr id="9" name="Picture 8" descr="A person standing in front of a screen with text&#10;&#10;Description automatically generated with low confidence">
            <a:extLst>
              <a:ext uri="{FF2B5EF4-FFF2-40B4-BE49-F238E27FC236}">
                <a16:creationId xmlns:a16="http://schemas.microsoft.com/office/drawing/2014/main" id="{035710BA-A402-B6D8-236A-50AB641664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3148" y="3991613"/>
            <a:ext cx="6647411" cy="2745510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787389C-D983-6249-CCC1-BB0D7332B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B494E-05F5-714C-80EB-0810F0DFD52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95852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E1E56-F91E-639A-470E-92D557803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Patrick’s 5 Minute Rule:</a:t>
            </a:r>
            <a:br>
              <a:rPr lang="en-US" dirty="0"/>
            </a:br>
            <a:r>
              <a:rPr lang="en-US" sz="2400" dirty="0"/>
              <a:t>Create the problem and solve it in 5 minutes</a:t>
            </a:r>
            <a:endParaRPr lang="en-US" dirty="0"/>
          </a:p>
        </p:txBody>
      </p:sp>
      <p:pic>
        <p:nvPicPr>
          <p:cNvPr id="4" name="Content Placeholder 3" descr="A person standing in front of a screen with text&#10;&#10;Description automatically generated with low confidence">
            <a:extLst>
              <a:ext uri="{FF2B5EF4-FFF2-40B4-BE49-F238E27FC236}">
                <a16:creationId xmlns:a16="http://schemas.microsoft.com/office/drawing/2014/main" id="{6D793C33-DB34-0FA0-DAC8-5D4222BC96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29720"/>
            <a:ext cx="10515600" cy="4343147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AE26F9-1AED-EE83-4D85-61FA436CF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B494E-05F5-714C-80EB-0810F0DFD52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8515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CFE83E-62DD-37DF-E28E-20E45E05FC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Memorable: WMD</a:t>
            </a:r>
            <a:br>
              <a:rPr lang="en-US" dirty="0"/>
            </a:br>
            <a:r>
              <a:rPr lang="en-US" dirty="0"/>
              <a:t>Weapons of Math (Mass) Destruction</a:t>
            </a:r>
          </a:p>
        </p:txBody>
      </p:sp>
      <p:pic>
        <p:nvPicPr>
          <p:cNvPr id="5" name="Content Placeholder 4" descr="A person standing in front of a green screen&#10;&#10;Description automatically generated">
            <a:extLst>
              <a:ext uri="{FF2B5EF4-FFF2-40B4-BE49-F238E27FC236}">
                <a16:creationId xmlns:a16="http://schemas.microsoft.com/office/drawing/2014/main" id="{BEA78FF4-EC3C-CCE7-13A5-B40309F3A6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8900" y="1825625"/>
            <a:ext cx="9974199" cy="4351338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255E1E-454C-AF5A-AFBE-7FB40A60E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B494E-05F5-714C-80EB-0810F0DFD52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1508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6770255" y="586798"/>
            <a:ext cx="4978400" cy="1325563"/>
          </a:xfrm>
        </p:spPr>
        <p:txBody>
          <a:bodyPr>
            <a:noAutofit/>
          </a:bodyPr>
          <a:lstStyle/>
          <a:p>
            <a:pPr algn="ctr"/>
            <a:r>
              <a:rPr lang="en-US" sz="6000" dirty="0"/>
              <a:t>Hooks</a:t>
            </a:r>
            <a:br>
              <a:rPr lang="en-US" sz="1800" dirty="0"/>
            </a:br>
            <a:r>
              <a:rPr lang="en-US" sz="1800" dirty="0">
                <a:hlinkClick r:id="rId3"/>
              </a:rPr>
              <a:t>https://www.youtube.com/watch?v=CpRkoZs1Bvc</a:t>
            </a:r>
            <a:r>
              <a:rPr lang="en-US" sz="1800" dirty="0"/>
              <a:t> </a:t>
            </a:r>
          </a:p>
        </p:txBody>
      </p:sp>
      <p:pic>
        <p:nvPicPr>
          <p:cNvPr id="15" name="Content Placeholder 14"/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45670"/>
            <a:ext cx="5652655" cy="3212330"/>
          </a:xfrm>
        </p:spPr>
      </p:pic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1F698-1BAA-4B56-9436-263D6CB529FF}" type="slidenum">
              <a:rPr lang="en-US" smtClean="0"/>
              <a:t>15</a:t>
            </a:fld>
            <a:endParaRPr lang="en-US"/>
          </a:p>
        </p:txBody>
      </p:sp>
      <p:pic>
        <p:nvPicPr>
          <p:cNvPr id="14" name="Content Placeholder 13"/>
          <p:cNvPicPr>
            <a:picLocks noGrp="1" noChangeAspect="1"/>
          </p:cNvPicPr>
          <p:nvPr>
            <p:ph sz="half"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376"/>
            <a:ext cx="6340837" cy="3598460"/>
          </a:xfr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2231" y="2752436"/>
            <a:ext cx="7209770" cy="4105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6891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022BAB9-FE18-DC0B-8633-E5F20ABF0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Punch Line: Little Correlation </a:t>
            </a:r>
            <a:r>
              <a:rPr lang="en-US" dirty="0">
                <a:sym typeface="Wingdings" pitchFamily="2" charset="2"/>
              </a:rPr>
              <a:t> Laughter</a:t>
            </a:r>
            <a:endParaRPr lang="en-US" dirty="0"/>
          </a:p>
        </p:txBody>
      </p:sp>
      <p:pic>
        <p:nvPicPr>
          <p:cNvPr id="8" name="Content Placeholder 7" descr="Text&#10;&#10;Description automatically generated">
            <a:extLst>
              <a:ext uri="{FF2B5EF4-FFF2-40B4-BE49-F238E27FC236}">
                <a16:creationId xmlns:a16="http://schemas.microsoft.com/office/drawing/2014/main" id="{1611C921-DAD2-0E1E-9B98-800AA5311D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49657"/>
            <a:ext cx="10515600" cy="4103273"/>
          </a:xfr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72512AF-E3B5-560E-90E7-78459BE87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B494E-05F5-714C-80EB-0810F0DFD52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0594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646F8-4EC4-1375-905D-D1BE63A28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she end?</a:t>
            </a:r>
            <a:br>
              <a:rPr lang="en-US" dirty="0"/>
            </a:br>
            <a:r>
              <a:rPr lang="en-US" sz="3200" dirty="0"/>
              <a:t>Ans: Constructive suggestions</a:t>
            </a:r>
            <a:endParaRPr lang="en-US" dirty="0"/>
          </a:p>
        </p:txBody>
      </p:sp>
      <p:pic>
        <p:nvPicPr>
          <p:cNvPr id="5" name="Content Placeholder 4" descr="A picture containing text, person, indoor, screen&#10;&#10;Description automatically generated">
            <a:extLst>
              <a:ext uri="{FF2B5EF4-FFF2-40B4-BE49-F238E27FC236}">
                <a16:creationId xmlns:a16="http://schemas.microsoft.com/office/drawing/2014/main" id="{34A769B6-8D62-4246-AE36-03AFC66623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44336" y="1825625"/>
            <a:ext cx="7903327" cy="4351338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DE40E9-87A2-20F9-4F74-F75BC2B0B7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B494E-05F5-714C-80EB-0810F0DFD52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9779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1B2D03-C660-9F78-8ECA-9083FB5AA1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she doing now?</a:t>
            </a:r>
          </a:p>
        </p:txBody>
      </p:sp>
      <p:pic>
        <p:nvPicPr>
          <p:cNvPr id="5" name="Content Placeholder 4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0E257445-8CC4-7894-6584-4A1D7B8D45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421072"/>
            <a:ext cx="7705992" cy="5545756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5427B2-3A2F-D4C8-E7D9-F8D832DF13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B494E-05F5-714C-80EB-0810F0DFD52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9939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72110142-1665-182A-2F95-8A32C9FF5C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Survey of Papers on Bias in ACL Anthology</a:t>
            </a:r>
          </a:p>
        </p:txBody>
      </p:sp>
      <p:pic>
        <p:nvPicPr>
          <p:cNvPr id="10" name="Content Placeholder 9" descr="Table&#10;&#10;Description automatically generated">
            <a:extLst>
              <a:ext uri="{FF2B5EF4-FFF2-40B4-BE49-F238E27FC236}">
                <a16:creationId xmlns:a16="http://schemas.microsoft.com/office/drawing/2014/main" id="{3A80F996-7552-F34C-CECA-CB100C25F9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355521"/>
            <a:ext cx="9317264" cy="5202384"/>
          </a:xfrm>
        </p:spPr>
      </p:pic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7AB75769-FE92-C2A4-777E-319B2DA8F7AB}"/>
              </a:ext>
            </a:extLst>
          </p:cNvPr>
          <p:cNvSpPr/>
          <p:nvPr/>
        </p:nvSpPr>
        <p:spPr>
          <a:xfrm>
            <a:off x="496388" y="2978331"/>
            <a:ext cx="1162594" cy="635073"/>
          </a:xfrm>
          <a:prstGeom prst="wedgeRoundRectCallout">
            <a:avLst>
              <a:gd name="adj1" fmla="val 112500"/>
              <a:gd name="adj2" fmla="val 1274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WMD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96D7CAEA-D14F-789B-C5C1-56934775E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B494E-05F5-714C-80EB-0810F0DFD52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8624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74132E-803D-81D7-B427-2264CBE032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Say everything three times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AB89B8D-3C23-66A9-274A-598CDE0D090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Say what you will say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Say it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Say what you said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22B4CC0-CF11-A012-20ED-1FEE28999B0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Promise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Connect the dots: 1 </a:t>
            </a:r>
            <a:r>
              <a:rPr lang="en-US" dirty="0">
                <a:sym typeface="Wingdings" pitchFamily="2" charset="2"/>
              </a:rPr>
              <a:t> 3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Delivery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124EA3-01BA-A67B-DE2C-ECB63F7F36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B494E-05F5-714C-80EB-0810F0DFD52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71252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Do’s and Don’ts (from a class 5 years ago)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>
          <a:xfrm>
            <a:off x="838200" y="1555967"/>
            <a:ext cx="5157787" cy="436130"/>
          </a:xfrm>
        </p:spPr>
        <p:txBody>
          <a:bodyPr/>
          <a:lstStyle/>
          <a:p>
            <a:r>
              <a:rPr lang="en-US" dirty="0"/>
              <a:t>You guys did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>
          <a:xfrm>
            <a:off x="838200" y="2041777"/>
            <a:ext cx="5157787" cy="4229714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Agree with Cathy</a:t>
            </a:r>
          </a:p>
          <a:p>
            <a:pPr lvl="1"/>
            <a:r>
              <a:rPr lang="en-US" dirty="0"/>
              <a:t>Profit ≠ Fairness</a:t>
            </a:r>
          </a:p>
          <a:p>
            <a:pPr lvl="1"/>
            <a:r>
              <a:rPr lang="en-US" dirty="0"/>
              <a:t>Lack of transparency</a:t>
            </a:r>
          </a:p>
          <a:p>
            <a:r>
              <a:rPr lang="en-US" dirty="0"/>
              <a:t>Pivot from her WMD story to topics we’ve discussed recently</a:t>
            </a:r>
          </a:p>
          <a:p>
            <a:pPr lvl="1"/>
            <a:r>
              <a:rPr lang="en-US" dirty="0"/>
              <a:t>Word </a:t>
            </a:r>
            <a:r>
              <a:rPr lang="en-US" dirty="0" err="1"/>
              <a:t>embeddings</a:t>
            </a:r>
            <a:endParaRPr lang="en-US" dirty="0"/>
          </a:p>
          <a:p>
            <a:pPr lvl="1"/>
            <a:r>
              <a:rPr lang="en-US" dirty="0"/>
              <a:t>Deep Nets</a:t>
            </a:r>
          </a:p>
          <a:p>
            <a:pPr lvl="1"/>
            <a:r>
              <a:rPr lang="en-US" dirty="0"/>
              <a:t>Adversarial Attacks</a:t>
            </a:r>
          </a:p>
          <a:p>
            <a:pPr lvl="1"/>
            <a:r>
              <a:rPr lang="en-US" dirty="0"/>
              <a:t>Speech recognition</a:t>
            </a:r>
          </a:p>
          <a:p>
            <a:pPr lvl="1"/>
            <a:r>
              <a:rPr lang="en-US" dirty="0"/>
              <a:t>How to get citations</a:t>
            </a:r>
          </a:p>
          <a:p>
            <a:r>
              <a:rPr lang="en-US" dirty="0"/>
              <a:t>Some mentioned specifics</a:t>
            </a:r>
          </a:p>
          <a:p>
            <a:pPr lvl="1"/>
            <a:r>
              <a:rPr lang="en-US" dirty="0"/>
              <a:t>loans, teaching, college admissions</a:t>
            </a:r>
            <a:r>
              <a:rPr lang="mr-IN" dirty="0"/>
              <a:t>…</a:t>
            </a:r>
            <a:endParaRPr lang="en-US" dirty="0"/>
          </a:p>
          <a:p>
            <a:r>
              <a:rPr lang="en-US" dirty="0"/>
              <a:t>Citations ranged from 107 to 170</a:t>
            </a:r>
          </a:p>
          <a:p>
            <a:pPr lvl="1"/>
            <a:r>
              <a:rPr lang="en-US" dirty="0"/>
              <a:t>Not yet seminal (more recent; less cited)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3"/>
          </p:nvPr>
        </p:nvSpPr>
        <p:spPr>
          <a:xfrm>
            <a:off x="6172199" y="1472623"/>
            <a:ext cx="5183188" cy="436130"/>
          </a:xfrm>
        </p:spPr>
        <p:txBody>
          <a:bodyPr/>
          <a:lstStyle/>
          <a:p>
            <a:r>
              <a:rPr lang="en-US" dirty="0"/>
              <a:t>You guys (mostly) didn’t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4"/>
          </p:nvPr>
        </p:nvSpPr>
        <p:spPr>
          <a:xfrm>
            <a:off x="6172199" y="2041777"/>
            <a:ext cx="5696527" cy="4147886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Disagree with Cathy</a:t>
            </a:r>
          </a:p>
          <a:p>
            <a:r>
              <a:rPr lang="en-US" dirty="0"/>
              <a:t>Get defensive / Attack her</a:t>
            </a:r>
          </a:p>
          <a:p>
            <a:r>
              <a:rPr lang="en-US" dirty="0"/>
              <a:t>Cite the same references</a:t>
            </a:r>
          </a:p>
          <a:p>
            <a:pPr lvl="1"/>
            <a:r>
              <a:rPr lang="en-US" dirty="0"/>
              <a:t>Many of these issues have been raised before</a:t>
            </a:r>
          </a:p>
          <a:p>
            <a:pPr lvl="1"/>
            <a:r>
              <a:rPr lang="en-US" dirty="0"/>
              <a:t>Why is Cathy’s work being noticed (more than others)</a:t>
            </a:r>
          </a:p>
          <a:p>
            <a:r>
              <a:rPr lang="en-US" dirty="0"/>
              <a:t>Offer constructive suggestions</a:t>
            </a:r>
          </a:p>
          <a:p>
            <a:pPr lvl="1"/>
            <a:r>
              <a:rPr lang="en-US" dirty="0"/>
              <a:t>Sunlight</a:t>
            </a:r>
          </a:p>
          <a:p>
            <a:pPr lvl="1"/>
            <a:r>
              <a:rPr lang="en-US" dirty="0"/>
              <a:t>Democracy</a:t>
            </a:r>
          </a:p>
          <a:p>
            <a:pPr lvl="1"/>
            <a:r>
              <a:rPr lang="en-US" dirty="0"/>
              <a:t>Media Pushback (Social + Traditional)</a:t>
            </a:r>
          </a:p>
          <a:p>
            <a:pPr lvl="1"/>
            <a:r>
              <a:rPr lang="en-US" dirty="0"/>
              <a:t>Peer pressure, affirmative action, PC, epidemiology, quotas</a:t>
            </a:r>
          </a:p>
          <a:p>
            <a:pPr lvl="1"/>
            <a:r>
              <a:rPr lang="en-US" dirty="0"/>
              <a:t>Regulation: FDA for algorithms</a:t>
            </a:r>
          </a:p>
          <a:p>
            <a:pPr lvl="2"/>
            <a:r>
              <a:rPr lang="en-US" dirty="0"/>
              <a:t>Run studies to prove safe &amp; effective</a:t>
            </a:r>
          </a:p>
          <a:p>
            <a:pPr lvl="1"/>
            <a:r>
              <a:rPr lang="en-US" dirty="0"/>
              <a:t>Unwind rankings-</a:t>
            </a:r>
            <a:r>
              <a:rPr lang="en-US" dirty="0" err="1"/>
              <a:t>fuelled</a:t>
            </a:r>
            <a:r>
              <a:rPr lang="en-US" dirty="0"/>
              <a:t> feedback loop generates an unreasonable number of college applications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1F698-1BAA-4B56-9436-263D6CB529F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0566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C60F3-33D5-39EC-F51C-F0EA6EF7D9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38545"/>
            <a:ext cx="10515600" cy="728232"/>
          </a:xfrm>
        </p:spPr>
        <p:txBody>
          <a:bodyPr>
            <a:noAutofit/>
          </a:bodyPr>
          <a:lstStyle/>
          <a:p>
            <a:pPr lvl="1"/>
            <a:r>
              <a:rPr lang="en-US" sz="2400" dirty="0">
                <a:effectLst/>
              </a:rPr>
              <a:t>Unfair, biased, addictive, dangerous, deadly, and insanely profitable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5F3C3D8-190F-51FF-998E-2079D7A7CED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Responsible AI: Need to address both Risks 1.0 &amp; 2.0</a:t>
            </a:r>
          </a:p>
          <a:p>
            <a:pPr lvl="1"/>
            <a:r>
              <a:rPr lang="en-US" dirty="0">
                <a:effectLst/>
              </a:rPr>
              <a:t>Risks 1.0: </a:t>
            </a:r>
          </a:p>
          <a:p>
            <a:pPr lvl="2"/>
            <a:r>
              <a:rPr lang="en-US" dirty="0">
                <a:effectLst/>
              </a:rPr>
              <a:t>Unfair and biased</a:t>
            </a:r>
          </a:p>
          <a:p>
            <a:pPr lvl="1"/>
            <a:r>
              <a:rPr lang="en-US" dirty="0"/>
              <a:t>Risks 2.0: </a:t>
            </a:r>
          </a:p>
          <a:p>
            <a:pPr lvl="2"/>
            <a:r>
              <a:rPr lang="en-US" dirty="0"/>
              <a:t>Addictive, Dangerous and Deadly</a:t>
            </a:r>
          </a:p>
          <a:p>
            <a:pPr lvl="1"/>
            <a:r>
              <a:rPr lang="en-US" dirty="0"/>
              <a:t>Root cause:</a:t>
            </a:r>
          </a:p>
          <a:p>
            <a:pPr lvl="2"/>
            <a:r>
              <a:rPr lang="en-US" dirty="0"/>
              <a:t>Toxicity is insanely profitable</a:t>
            </a:r>
          </a:p>
          <a:p>
            <a:r>
              <a:rPr lang="en-US" dirty="0"/>
              <a:t>Trafficking in misinformation </a:t>
            </a:r>
            <a:r>
              <a:rPr lang="en-US" dirty="0">
                <a:sym typeface="Wingdings" pitchFamily="2" charset="2"/>
              </a:rPr>
              <a:t> more engagement  profit</a:t>
            </a:r>
            <a:endParaRPr lang="en-US" dirty="0"/>
          </a:p>
        </p:txBody>
      </p:sp>
      <p:pic>
        <p:nvPicPr>
          <p:cNvPr id="10" name="Content Placeholder 9" descr="Graphical user interface&#10;&#10;Description automatically generated">
            <a:extLst>
              <a:ext uri="{FF2B5EF4-FFF2-40B4-BE49-F238E27FC236}">
                <a16:creationId xmlns:a16="http://schemas.microsoft.com/office/drawing/2014/main" id="{FEE56241-65BC-185D-8A51-013176758A9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537343" y="1825625"/>
            <a:ext cx="4451314" cy="4351338"/>
          </a:xfr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30435D4-A033-4A51-6D97-14DAC58BE2B6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460173" y="866776"/>
            <a:ext cx="5183187" cy="823912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2400" b="0" dirty="0">
                <a:hlinkClick r:id="rId3"/>
              </a:rPr>
              <a:t>https://www.cambridge.org/core/journals/natural-language-engineering/most-read</a:t>
            </a:r>
            <a:r>
              <a:rPr lang="en-US" sz="2400" b="0" dirty="0"/>
              <a:t> 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6144BC7-CB70-AEF6-12C8-0FCC79593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B494E-05F5-714C-80EB-0810F0DFD52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2443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3CD43D-6DD1-71E0-4E15-F77D7F1E8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Panel Presentation on Bias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4E515B-30E5-1B08-B962-F8BDECFD6D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779158-A00B-722F-33BE-51AF9A4D9C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B494E-05F5-714C-80EB-0810F0DFD52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8135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6129CC-AD74-B8E7-B6EA-A5A95C467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 and Balanced Corpora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B90EA2-F33E-2B2F-6509-6231D5E2D3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294120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Super-important in Lexicography</a:t>
            </a:r>
          </a:p>
          <a:p>
            <a:pPr lvl="1"/>
            <a:r>
              <a:rPr lang="en-US" dirty="0"/>
              <a:t>PMI (Church &amp; Hanks, 1990)</a:t>
            </a:r>
          </a:p>
          <a:p>
            <a:r>
              <a:rPr lang="en-US" dirty="0"/>
              <a:t>Should a dictionary be</a:t>
            </a:r>
          </a:p>
          <a:p>
            <a:pPr lvl="1"/>
            <a:r>
              <a:rPr lang="en-US" dirty="0"/>
              <a:t>Prescriptive (e.g., RP, King’s English)</a:t>
            </a:r>
          </a:p>
          <a:p>
            <a:pPr lvl="1"/>
            <a:r>
              <a:rPr lang="en-US" dirty="0"/>
              <a:t>Descriptive (e.g., a sample full of warts)</a:t>
            </a:r>
          </a:p>
          <a:p>
            <a:r>
              <a:rPr lang="en-US" dirty="0"/>
              <a:t>Debiasing a corpus </a:t>
            </a:r>
            <a:r>
              <a:rPr lang="en-US" dirty="0">
                <a:sym typeface="Wingdings" pitchFamily="2" charset="2"/>
              </a:rPr>
              <a:t> Prescriptive</a:t>
            </a:r>
          </a:p>
          <a:p>
            <a:pPr lvl="1"/>
            <a:r>
              <a:rPr lang="en-US" dirty="0">
                <a:sym typeface="Wingdings" pitchFamily="2" charset="2"/>
              </a:rPr>
              <a:t>Real corpora contain 4-letter words</a:t>
            </a:r>
          </a:p>
          <a:p>
            <a:pPr lvl="1"/>
            <a:r>
              <a:rPr lang="en-US" dirty="0">
                <a:sym typeface="Wingdings" pitchFamily="2" charset="2"/>
              </a:rPr>
              <a:t>(and much worse)</a:t>
            </a:r>
          </a:p>
          <a:p>
            <a:r>
              <a:rPr lang="en-US" dirty="0">
                <a:sym typeface="Wingdings" pitchFamily="2" charset="2"/>
              </a:rPr>
              <a:t>Social media  Unrepresentative</a:t>
            </a:r>
          </a:p>
          <a:p>
            <a:pPr lvl="1"/>
            <a:r>
              <a:rPr lang="en-US" dirty="0">
                <a:sym typeface="Wingdings" pitchFamily="2" charset="2"/>
              </a:rPr>
              <a:t>(algorithm  toxicity)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F283C89-C206-3E1C-2C7C-E831E02B42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6486" y="143657"/>
            <a:ext cx="4798427" cy="658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417C25-120B-1D0C-0B72-F84B47BD4B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B494E-05F5-714C-80EB-0810F0DFD52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7596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94EE6-8B85-9905-7549-B89C0FC38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b="1" i="0" dirty="0">
                <a:solidFill>
                  <a:srgbClr val="1C1E21"/>
                </a:solidFill>
                <a:effectLst/>
                <a:latin typeface="inherit"/>
              </a:rPr>
              <a:t>A Blueprint for Content Governance and Enforcement</a:t>
            </a:r>
            <a:br>
              <a:rPr lang="en-US" sz="3600" b="0" i="0" dirty="0">
                <a:solidFill>
                  <a:srgbClr val="1C1E21"/>
                </a:solidFill>
                <a:effectLst/>
                <a:latin typeface="inherit"/>
              </a:rPr>
            </a:br>
            <a:r>
              <a:rPr lang="en-US" sz="3200" b="1" i="0" dirty="0">
                <a:solidFill>
                  <a:srgbClr val="1C1E21"/>
                </a:solidFill>
                <a:effectLst/>
                <a:latin typeface="inherit"/>
              </a:rPr>
              <a:t>Mark Zuckerberg </a:t>
            </a:r>
            <a:r>
              <a:rPr lang="en-US" sz="2400" b="1" i="0" dirty="0">
                <a:solidFill>
                  <a:srgbClr val="1C1E21"/>
                </a:solidFill>
                <a:effectLst/>
                <a:latin typeface="inherit"/>
                <a:hlinkClick r:id="rId2"/>
              </a:rPr>
              <a:t>https://www.facebook.com/notes/751449002072082/</a:t>
            </a:r>
            <a:r>
              <a:rPr lang="en-US" sz="2400" b="1" i="0" dirty="0">
                <a:solidFill>
                  <a:srgbClr val="1C1E21"/>
                </a:solidFill>
                <a:effectLst/>
                <a:latin typeface="inherit"/>
              </a:rPr>
              <a:t> </a:t>
            </a:r>
            <a:br>
              <a:rPr lang="en-US" sz="2000" b="0" i="0" dirty="0">
                <a:solidFill>
                  <a:srgbClr val="1C1E21"/>
                </a:solidFill>
                <a:effectLst/>
                <a:latin typeface="inherit"/>
              </a:rPr>
            </a:br>
            <a:endParaRPr lang="en-US" sz="20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E69C28-0B60-93EB-5D8D-B19FE223D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E5643-D884-694F-ADCB-3F4DA390586C}" type="slidenum">
              <a:rPr lang="en-US" smtClean="0"/>
              <a:t>24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D0A52C4-026D-A453-29AA-C9469BCF04BA}"/>
              </a:ext>
            </a:extLst>
          </p:cNvPr>
          <p:cNvSpPr txBox="1"/>
          <p:nvPr/>
        </p:nvSpPr>
        <p:spPr>
          <a:xfrm>
            <a:off x="3309371" y="5614565"/>
            <a:ext cx="55732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Smothers brothers get cancelled</a:t>
            </a:r>
          </a:p>
        </p:txBody>
      </p:sp>
      <p:pic>
        <p:nvPicPr>
          <p:cNvPr id="1028" name="Picture 4" descr="image">
            <a:extLst>
              <a:ext uri="{FF2B5EF4-FFF2-40B4-BE49-F238E27FC236}">
                <a16:creationId xmlns:a16="http://schemas.microsoft.com/office/drawing/2014/main" id="{4D209B46-323B-C4D8-410A-06624686AA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310" y="1528711"/>
            <a:ext cx="7543380" cy="3928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21903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erson with the hair blowing in the wind&#10;&#10;Description automatically generated with low confidence">
            <a:extLst>
              <a:ext uri="{FF2B5EF4-FFF2-40B4-BE49-F238E27FC236}">
                <a16:creationId xmlns:a16="http://schemas.microsoft.com/office/drawing/2014/main" id="{DB8CDEBC-0B8D-2A62-C3B5-2C02934522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265" y="187221"/>
            <a:ext cx="4446563" cy="2698436"/>
          </a:xfrm>
          <a:prstGeom prst="rect">
            <a:avLst/>
          </a:prstGeom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AC6AA3A2-86E4-B4C3-204B-521DC51D63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624" y="3376247"/>
            <a:ext cx="2309337" cy="2930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3B0F4EF-7BAC-75B2-E74F-6AB371DA4D09}"/>
              </a:ext>
            </a:extLst>
          </p:cNvPr>
          <p:cNvSpPr txBox="1">
            <a:spLocks/>
          </p:cNvSpPr>
          <p:nvPr/>
        </p:nvSpPr>
        <p:spPr>
          <a:xfrm>
            <a:off x="4573769" y="1477108"/>
            <a:ext cx="6770866" cy="4632960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Laugh-In</a:t>
            </a:r>
          </a:p>
          <a:p>
            <a:pPr lvl="1"/>
            <a:r>
              <a:rPr lang="en-US" sz="2000" b="0" i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Sock it to me!</a:t>
            </a:r>
          </a:p>
          <a:p>
            <a:pPr lvl="1"/>
            <a:r>
              <a:rPr lang="en-US" sz="2000" b="0" i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Here come de Judge! </a:t>
            </a:r>
          </a:p>
          <a:p>
            <a:pPr lvl="1"/>
            <a:r>
              <a:rPr lang="en-US" sz="2000" b="0" i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You bet your sweet bippy!</a:t>
            </a:r>
          </a:p>
          <a:p>
            <a:pPr lvl="1"/>
            <a:r>
              <a:rPr lang="en-US" sz="2000" b="0" i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Look that up in your Funk and Wagnalls!</a:t>
            </a:r>
          </a:p>
          <a:p>
            <a:r>
              <a:rPr lang="en-US" sz="2400" b="0" dirty="0">
                <a:effectLst/>
                <a:latin typeface="Arial" panose="020B0604020202020204" pitchFamily="34" charset="0"/>
              </a:rPr>
              <a:t>Laugh-In was breaking rules</a:t>
            </a:r>
          </a:p>
          <a:p>
            <a:pPr lvl="1"/>
            <a:r>
              <a:rPr lang="en-US" sz="2000" b="0" dirty="0">
                <a:effectLst/>
                <a:latin typeface="Arial" panose="020B0604020202020204" pitchFamily="34" charset="0"/>
              </a:rPr>
              <a:t>7-words you can’t say on TV</a:t>
            </a:r>
          </a:p>
          <a:p>
            <a:pPr lvl="1"/>
            <a:r>
              <a:rPr lang="en-US" sz="2000" dirty="0">
                <a:latin typeface="Arial" panose="020B0604020202020204" pitchFamily="34" charset="0"/>
              </a:rPr>
              <a:t>``Funk’’</a:t>
            </a:r>
            <a:r>
              <a:rPr lang="en-US" sz="2000" b="0" dirty="0">
                <a:effectLst/>
                <a:latin typeface="Arial" panose="020B0604020202020204" pitchFamily="34" charset="0"/>
              </a:rPr>
              <a:t> sounds like one of them</a:t>
            </a:r>
          </a:p>
          <a:p>
            <a:r>
              <a:rPr lang="en-US" sz="2400" dirty="0">
                <a:latin typeface="Arial" panose="020B0604020202020204" pitchFamily="34" charset="0"/>
              </a:rPr>
              <a:t>Ironic</a:t>
            </a:r>
          </a:p>
          <a:p>
            <a:pPr lvl="1"/>
            <a:r>
              <a:rPr lang="en-US" sz="2000" dirty="0">
                <a:latin typeface="Arial" panose="020B0604020202020204" pitchFamily="34" charset="0"/>
              </a:rPr>
              <a:t>Chap was blacklisted</a:t>
            </a:r>
          </a:p>
          <a:p>
            <a:pPr lvl="1"/>
            <a:r>
              <a:rPr lang="en-US" sz="2000" dirty="0">
                <a:latin typeface="Arial" panose="020B0604020202020204" pitchFamily="34" charset="0"/>
              </a:rPr>
              <a:t>He is also an expert on ``slang’’</a:t>
            </a:r>
          </a:p>
          <a:p>
            <a:r>
              <a:rPr lang="en-US" sz="2400" dirty="0"/>
              <a:t>For field work, he would listen to right-wing talk radio</a:t>
            </a:r>
          </a:p>
          <a:p>
            <a:pPr lvl="1"/>
            <a:r>
              <a:rPr lang="en-US" sz="2000" dirty="0"/>
              <a:t>``guilty pleasure’’: shocking (and engaging)</a:t>
            </a:r>
          </a:p>
          <a:p>
            <a:pPr lvl="1"/>
            <a:r>
              <a:rPr lang="en-US" sz="2000" dirty="0"/>
              <a:t>Their language is not like our language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2A6A155-B50E-F056-F731-07A9E3C20C9D}"/>
              </a:ext>
            </a:extLst>
          </p:cNvPr>
          <p:cNvSpPr txBox="1">
            <a:spLocks/>
          </p:cNvSpPr>
          <p:nvPr/>
        </p:nvSpPr>
        <p:spPr>
          <a:xfrm>
            <a:off x="4570828" y="299476"/>
            <a:ext cx="7621172" cy="101997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Chapman (Chap): Blacklisting, Censorship</a:t>
            </a:r>
          </a:p>
          <a:p>
            <a:r>
              <a:rPr lang="en-US" sz="3200" dirty="0"/>
              <a:t>Taboo Content is Engaging (Social Media)</a:t>
            </a:r>
          </a:p>
          <a:p>
            <a:endParaRPr lang="en-US" dirty="0"/>
          </a:p>
        </p:txBody>
      </p:sp>
      <p:pic>
        <p:nvPicPr>
          <p:cNvPr id="6148" name="Picture 4" descr="Hardcover The Dictionary of American Slang Book">
            <a:extLst>
              <a:ext uri="{FF2B5EF4-FFF2-40B4-BE49-F238E27FC236}">
                <a16:creationId xmlns:a16="http://schemas.microsoft.com/office/drawing/2014/main" id="{F7273668-E37F-C766-5190-43DCF9C756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4498" y="2143126"/>
            <a:ext cx="2181878" cy="2698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56366929-A065-0D2E-3397-38E2ADD7DB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9734" y="3376247"/>
            <a:ext cx="1879561" cy="2930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E74811C-D675-3C18-5704-35A20AB64200}"/>
              </a:ext>
            </a:extLst>
          </p:cNvPr>
          <p:cNvSpPr txBox="1"/>
          <p:nvPr/>
        </p:nvSpPr>
        <p:spPr>
          <a:xfrm>
            <a:off x="175624" y="2854668"/>
            <a:ext cx="37138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hlinkClick r:id="rId6"/>
              </a:rPr>
              <a:t>https://www.facebook.com/watch/?v=10156729609852845</a:t>
            </a:r>
            <a:r>
              <a:rPr lang="en-US" sz="1100" dirty="0"/>
              <a:t> </a:t>
            </a:r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E7163FAA-541A-29D9-71EE-93BBF24D35EB}"/>
              </a:ext>
            </a:extLst>
          </p:cNvPr>
          <p:cNvSpPr/>
          <p:nvPr/>
        </p:nvSpPr>
        <p:spPr>
          <a:xfrm>
            <a:off x="7695295" y="6123998"/>
            <a:ext cx="3970436" cy="337626"/>
          </a:xfrm>
          <a:prstGeom prst="wedgeRoundRectCallout">
            <a:avLst>
              <a:gd name="adj1" fmla="val -127868"/>
              <a:gd name="adj2" fmla="val -7462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Excellent coverage of taboo language</a:t>
            </a:r>
          </a:p>
        </p:txBody>
      </p:sp>
      <p:sp>
        <p:nvSpPr>
          <p:cNvPr id="13" name="Rounded Rectangular Callout 12">
            <a:extLst>
              <a:ext uri="{FF2B5EF4-FFF2-40B4-BE49-F238E27FC236}">
                <a16:creationId xmlns:a16="http://schemas.microsoft.com/office/drawing/2014/main" id="{A088C570-FE6D-67BC-5B36-3D9D4E6CA9C8}"/>
              </a:ext>
            </a:extLst>
          </p:cNvPr>
          <p:cNvSpPr/>
          <p:nvPr/>
        </p:nvSpPr>
        <p:spPr>
          <a:xfrm>
            <a:off x="7695295" y="6123998"/>
            <a:ext cx="3970436" cy="337626"/>
          </a:xfrm>
          <a:prstGeom prst="wedgeRoundRectCallout">
            <a:avLst>
              <a:gd name="adj1" fmla="val 48461"/>
              <a:gd name="adj2" fmla="val -40518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Excellent coverage of taboo language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FC520FE-041C-4E99-1267-28B986FFAF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B494E-05F5-714C-80EB-0810F0DFD52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6082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5E23C6-55A9-B56D-D387-5E04217D7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Biases are everywhere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63B931-FBF0-A3D8-A8FD-ABD40A99392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Training on Lexical Resources</a:t>
            </a:r>
          </a:p>
          <a:p>
            <a:pPr lvl="1"/>
            <a:r>
              <a:rPr lang="en-US" dirty="0"/>
              <a:t>Church et al, LREC-2022</a:t>
            </a:r>
          </a:p>
        </p:txBody>
      </p:sp>
      <p:pic>
        <p:nvPicPr>
          <p:cNvPr id="7" name="Content Placeholder 6" descr="Table&#10;&#10;Description automatically generated">
            <a:extLst>
              <a:ext uri="{FF2B5EF4-FFF2-40B4-BE49-F238E27FC236}">
                <a16:creationId xmlns:a16="http://schemas.microsoft.com/office/drawing/2014/main" id="{EFFBD48B-8703-F1A5-A60A-3D0D0CDC147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63880" y="2968775"/>
            <a:ext cx="5181600" cy="3171696"/>
          </a:xfrm>
        </p:spPr>
      </p:pic>
      <p:pic>
        <p:nvPicPr>
          <p:cNvPr id="9" name="Picture 8" descr="Table&#10;&#10;Description automatically generated">
            <a:extLst>
              <a:ext uri="{FF2B5EF4-FFF2-40B4-BE49-F238E27FC236}">
                <a16:creationId xmlns:a16="http://schemas.microsoft.com/office/drawing/2014/main" id="{21B47CA2-1062-F2D3-C1AA-F2A5BA4694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0777"/>
          <a:stretch/>
        </p:blipFill>
        <p:spPr>
          <a:xfrm>
            <a:off x="6070600" y="280988"/>
            <a:ext cx="6121400" cy="2233612"/>
          </a:xfrm>
          <a:prstGeom prst="rect">
            <a:avLst/>
          </a:prstGeom>
        </p:spPr>
      </p:pic>
      <p:pic>
        <p:nvPicPr>
          <p:cNvPr id="11" name="Picture 10" descr="Chart, diagram&#10;&#10;Description automatically generated">
            <a:extLst>
              <a:ext uri="{FF2B5EF4-FFF2-40B4-BE49-F238E27FC236}">
                <a16:creationId xmlns:a16="http://schemas.microsoft.com/office/drawing/2014/main" id="{7B0D3791-39B1-E2EB-9D55-DD1ED51E8A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2126" y="3184525"/>
            <a:ext cx="4472256" cy="366283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7BC1215-918B-FABF-2CAF-391293DAC9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B494E-05F5-714C-80EB-0810F0DFD52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752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0F8AB79-C964-AB72-0DC8-8B53FDF735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586046" cy="1097915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Taboo Content</a:t>
            </a:r>
            <a:br>
              <a:rPr lang="en-US" sz="4000" dirty="0"/>
            </a:br>
            <a:r>
              <a:rPr lang="en-US" sz="2700" dirty="0"/>
              <a:t>Risk 1.0 (5 years ago) Product gets canceled</a:t>
            </a:r>
            <a:endParaRPr lang="en-US" sz="4000" dirty="0"/>
          </a:p>
        </p:txBody>
      </p:sp>
      <p:pic>
        <p:nvPicPr>
          <p:cNvPr id="20" name="Picture 2">
            <a:extLst>
              <a:ext uri="{FF2B5EF4-FFF2-40B4-BE49-F238E27FC236}">
                <a16:creationId xmlns:a16="http://schemas.microsoft.com/office/drawing/2014/main" id="{9D6BFA16-8D7E-669A-2FDC-F04B9DE53360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39918" y="1520825"/>
            <a:ext cx="3261632" cy="5030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F9800FD0-BB50-2E39-C513-63263C3747B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457200" lvl="1" indent="0">
              <a:buNone/>
            </a:pPr>
            <a:r>
              <a:rPr lang="en-US" dirty="0"/>
              <a:t>Stupidity: To err is human…</a:t>
            </a:r>
          </a:p>
          <a:p>
            <a:pPr marL="457200" lvl="1" indent="0">
              <a:buNone/>
            </a:pPr>
            <a:r>
              <a:rPr lang="en-US" dirty="0"/>
              <a:t>Spelling Correction</a:t>
            </a:r>
          </a:p>
          <a:p>
            <a:pPr marL="457200" lvl="1" indent="0">
              <a:buNone/>
            </a:pPr>
            <a:r>
              <a:rPr lang="en-US" dirty="0"/>
              <a:t>	Obama </a:t>
            </a:r>
            <a:r>
              <a:rPr lang="en-US" dirty="0">
                <a:sym typeface="Wingdings" pitchFamily="2" charset="2"/>
              </a:rPr>
              <a:t> Osama</a:t>
            </a:r>
          </a:p>
          <a:p>
            <a:pPr marL="457200" lvl="1" indent="0">
              <a:buNone/>
            </a:pPr>
            <a:r>
              <a:rPr lang="en-US" dirty="0">
                <a:sym typeface="Wingdings" pitchFamily="2" charset="2"/>
              </a:rPr>
              <a:t>Bots:</a:t>
            </a:r>
          </a:p>
          <a:p>
            <a:pPr marL="457200" lvl="1" indent="0">
              <a:buNone/>
            </a:pPr>
            <a:r>
              <a:rPr lang="en-US" dirty="0">
                <a:sym typeface="Wingdings" pitchFamily="2" charset="2"/>
              </a:rPr>
              <a:t>	Kids chat with Santa</a:t>
            </a:r>
          </a:p>
          <a:p>
            <a:pPr marL="457200" lvl="1" indent="0">
              <a:buNone/>
            </a:pPr>
            <a:r>
              <a:rPr lang="en-US" dirty="0">
                <a:sym typeface="Wingdings" pitchFamily="2" charset="2"/>
              </a:rPr>
              <a:t>	Snow  I like drugs too…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24" name="Picture 2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A5941828-78FA-A96F-F0D9-C22A6B375A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2885" y="4540383"/>
            <a:ext cx="4891081" cy="1480589"/>
          </a:xfrm>
          <a:prstGeom prst="rect">
            <a:avLst/>
          </a:prstGeom>
        </p:spPr>
      </p:pic>
      <p:pic>
        <p:nvPicPr>
          <p:cNvPr id="26" name="Picture 25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AB758A11-7EDE-BCA5-7208-04223D28BF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7421" y="0"/>
            <a:ext cx="5784579" cy="4485004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A5BB11-A567-2EB4-D28B-614FCA761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B494E-05F5-714C-80EB-0810F0DFD52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595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74FC88A-5A57-641E-88EA-B88656A08E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Are we losing ground???  Are we at fault???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D4CFFBA-3B63-D25D-605D-6D3EB04025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62708" y="1792800"/>
            <a:ext cx="4794035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Risks 1.0: (work in progress)</a:t>
            </a:r>
          </a:p>
          <a:p>
            <a:pPr lvl="1"/>
            <a:r>
              <a:rPr lang="en-US" dirty="0"/>
              <a:t>Unfair, Biased</a:t>
            </a:r>
          </a:p>
          <a:p>
            <a:r>
              <a:rPr lang="en-US" dirty="0"/>
              <a:t>Risks 2.0: (bigger than us)</a:t>
            </a:r>
          </a:p>
          <a:p>
            <a:pPr lvl="1"/>
            <a:r>
              <a:rPr lang="en-US" dirty="0"/>
              <a:t>Addictive, Dangerous, Deadly and Insanely Profitable</a:t>
            </a:r>
          </a:p>
          <a:p>
            <a:pPr lvl="1"/>
            <a:r>
              <a:rPr lang="en-US" dirty="0"/>
              <a:t>Root causes:</a:t>
            </a:r>
          </a:p>
          <a:p>
            <a:pPr lvl="2"/>
            <a:r>
              <a:rPr lang="en-US" dirty="0"/>
              <a:t>ML + Social Media </a:t>
            </a:r>
            <a:r>
              <a:rPr lang="en-US" dirty="0">
                <a:sym typeface="Wingdings" pitchFamily="2" charset="2"/>
              </a:rPr>
              <a:t> Addiction</a:t>
            </a:r>
          </a:p>
          <a:p>
            <a:pPr lvl="2"/>
            <a:r>
              <a:rPr lang="en-US" dirty="0"/>
              <a:t>Max Engagement </a:t>
            </a:r>
            <a:r>
              <a:rPr lang="en-US" dirty="0">
                <a:sym typeface="Wingdings" pitchFamily="2" charset="2"/>
              </a:rPr>
              <a:t> Dangerous</a:t>
            </a:r>
            <a:endParaRPr lang="en-US" dirty="0"/>
          </a:p>
          <a:p>
            <a:pPr lvl="2"/>
            <a:r>
              <a:rPr lang="en-US" dirty="0"/>
              <a:t>Insanely profitable:</a:t>
            </a:r>
          </a:p>
          <a:p>
            <a:pPr lvl="3"/>
            <a:r>
              <a:rPr lang="en-US" dirty="0"/>
              <a:t>Companies &amp; Countries</a:t>
            </a:r>
          </a:p>
          <a:p>
            <a:pPr lvl="1"/>
            <a:r>
              <a:rPr lang="en-US" dirty="0"/>
              <a:t>Long book, but no mention of our efforts to address Risk 1.0</a:t>
            </a:r>
          </a:p>
        </p:txBody>
      </p:sp>
      <p:pic>
        <p:nvPicPr>
          <p:cNvPr id="10" name="Picture 4">
            <a:extLst>
              <a:ext uri="{FF2B5EF4-FFF2-40B4-BE49-F238E27FC236}">
                <a16:creationId xmlns:a16="http://schemas.microsoft.com/office/drawing/2014/main" id="{56A8E22E-7E57-2ACB-B0BA-F9EDECC2A71E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5979" y="1792800"/>
            <a:ext cx="3316926" cy="4962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CC250B18-E2D4-8216-E8D6-7BD19AACA1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77023" y="1792800"/>
            <a:ext cx="3226190" cy="4976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068FBFE-5291-7E16-0505-3C61313AB30F}"/>
              </a:ext>
            </a:extLst>
          </p:cNvPr>
          <p:cNvSpPr txBox="1"/>
          <p:nvPr/>
        </p:nvSpPr>
        <p:spPr>
          <a:xfrm>
            <a:off x="6763746" y="1436003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2016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33F51D3-4FD4-32FD-6632-441A23BFAA4D}"/>
              </a:ext>
            </a:extLst>
          </p:cNvPr>
          <p:cNvSpPr txBox="1"/>
          <p:nvPr/>
        </p:nvSpPr>
        <p:spPr>
          <a:xfrm>
            <a:off x="10118070" y="1436003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2022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78EF29C-C1DB-E92B-1ECA-0789908481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B494E-05F5-714C-80EB-0810F0DFD52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8787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15705FA-05B7-2FC7-C775-25CBD9188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800" dirty="0"/>
              <a:t>Reporter wanted to talk about 2.0 risks;</a:t>
            </a:r>
            <a:br>
              <a:rPr lang="en-US" sz="4800" dirty="0"/>
            </a:br>
            <a:r>
              <a:rPr lang="en-US" sz="4800" dirty="0"/>
              <a:t>Accused Facebook of pivoting to 1.0 risks</a:t>
            </a:r>
            <a:br>
              <a:rPr lang="en-US" sz="2000" dirty="0"/>
            </a:br>
            <a:r>
              <a:rPr lang="en-US" sz="2000" dirty="0">
                <a:hlinkClick r:id="rId2"/>
              </a:rPr>
              <a:t>https://www.technologyreview.com/2021/03/11/1020600/facebook-responsible-ai-misinformation/</a:t>
            </a:r>
            <a:r>
              <a:rPr lang="en-US" sz="2000" dirty="0"/>
              <a:t> </a:t>
            </a:r>
          </a:p>
        </p:txBody>
      </p:sp>
      <p:pic>
        <p:nvPicPr>
          <p:cNvPr id="7" name="Picture 6" descr="A picture containing text, person&#10;&#10;Description automatically generated">
            <a:extLst>
              <a:ext uri="{FF2B5EF4-FFF2-40B4-BE49-F238E27FC236}">
                <a16:creationId xmlns:a16="http://schemas.microsoft.com/office/drawing/2014/main" id="{AE42D736-F092-C0FD-F77F-A95AACA106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5164" y="2037986"/>
            <a:ext cx="7198664" cy="4625078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52E755E-8E72-C80E-1E9D-AE1CD0758C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B494E-05F5-714C-80EB-0810F0DFD52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3015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F1DBD-6921-4DA1-4997-E1E8830AB4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Promise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D33441B-EABA-5A0D-F662-853041727C8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Success in life depends on ability to communicate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Ability to speak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Ability to write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Quality of ideas</a:t>
            </a:r>
          </a:p>
          <a:p>
            <a:r>
              <a:rPr lang="en-US" dirty="0"/>
              <a:t>(In that order)</a:t>
            </a:r>
          </a:p>
          <a:p>
            <a:pPr lvl="1"/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B22E9FD-D83A-E030-A3C2-2811956B3A5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Here is my promise:</a:t>
            </a:r>
          </a:p>
          <a:p>
            <a:pPr lvl="1"/>
            <a:r>
              <a:rPr lang="en-US" dirty="0"/>
              <a:t>Today you will see some examples</a:t>
            </a:r>
          </a:p>
          <a:p>
            <a:pPr lvl="1"/>
            <a:r>
              <a:rPr lang="en-US" dirty="0"/>
              <a:t>It may be that only one of these is the one that gets you the job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05622C-FD84-7DA1-262A-4EFFBB0F25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B494E-05F5-714C-80EB-0810F0DFD52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1719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21F581-E3B2-A392-03A7-7585FFBB2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/>
              <a:t>Pivot Criticism</a:t>
            </a:r>
            <a:br>
              <a:rPr lang="en-US" sz="1200" dirty="0"/>
            </a:br>
            <a:endParaRPr lang="en-US" sz="1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B1E20C-890C-4F8E-C539-3A678EE673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243088" cy="4048233"/>
          </a:xfrm>
        </p:spPr>
        <p:txBody>
          <a:bodyPr>
            <a:normAutofit/>
          </a:bodyPr>
          <a:lstStyle/>
          <a:p>
            <a:r>
              <a:rPr lang="en-US" b="0" i="1" dirty="0">
                <a:solidFill>
                  <a:srgbClr val="000000"/>
                </a:solidFill>
                <a:effectLst/>
                <a:latin typeface="Independent"/>
              </a:rPr>
              <a:t>But </a:t>
            </a:r>
            <a:r>
              <a:rPr lang="en-US" b="0" i="1" dirty="0" err="1">
                <a:solidFill>
                  <a:srgbClr val="000000"/>
                </a:solidFill>
                <a:effectLst/>
                <a:latin typeface="Independent"/>
              </a:rPr>
              <a:t>Entin</a:t>
            </a:r>
            <a:r>
              <a:rPr lang="en-US" b="0" i="1" dirty="0">
                <a:solidFill>
                  <a:srgbClr val="000000"/>
                </a:solidFill>
                <a:effectLst/>
                <a:latin typeface="Independent"/>
              </a:rPr>
              <a:t> and </a:t>
            </a:r>
            <a:r>
              <a:rPr lang="en-US" b="0" i="1" dirty="0" err="1">
                <a:solidFill>
                  <a:srgbClr val="000000"/>
                </a:solidFill>
                <a:effectLst/>
                <a:latin typeface="Independent"/>
              </a:rPr>
              <a:t>Quiñonero</a:t>
            </a:r>
            <a:r>
              <a:rPr lang="en-US" b="0" i="1" dirty="0">
                <a:solidFill>
                  <a:srgbClr val="000000"/>
                </a:solidFill>
                <a:effectLst/>
                <a:latin typeface="Independent"/>
              </a:rPr>
              <a:t> had a different agenda. </a:t>
            </a:r>
          </a:p>
          <a:p>
            <a:r>
              <a:rPr lang="en-US" b="0" i="1" dirty="0">
                <a:solidFill>
                  <a:srgbClr val="000000"/>
                </a:solidFill>
                <a:effectLst/>
                <a:latin typeface="Independent"/>
              </a:rPr>
              <a:t>Each time I tried to bring up these topics</a:t>
            </a:r>
            <a:r>
              <a:rPr lang="en-US" i="1" dirty="0">
                <a:solidFill>
                  <a:srgbClr val="000000"/>
                </a:solidFill>
                <a:latin typeface="Independent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Independent"/>
              </a:rPr>
              <a:t>[2.0 risks], </a:t>
            </a:r>
          </a:p>
          <a:p>
            <a:pPr lvl="1"/>
            <a:r>
              <a:rPr lang="en-US" b="0" i="1" dirty="0">
                <a:solidFill>
                  <a:srgbClr val="000000"/>
                </a:solidFill>
                <a:effectLst/>
                <a:latin typeface="Independent"/>
              </a:rPr>
              <a:t>my requests to speak about them were dropped or redirected. </a:t>
            </a:r>
          </a:p>
          <a:p>
            <a:r>
              <a:rPr lang="en-US" b="0" i="1" dirty="0">
                <a:solidFill>
                  <a:srgbClr val="000000"/>
                </a:solidFill>
                <a:effectLst/>
                <a:latin typeface="Independent"/>
              </a:rPr>
              <a:t>They only wanted to discuss </a:t>
            </a:r>
            <a:r>
              <a:rPr lang="en-US" b="0" dirty="0">
                <a:solidFill>
                  <a:srgbClr val="000000"/>
                </a:solidFill>
                <a:effectLst/>
                <a:latin typeface="Independent"/>
              </a:rPr>
              <a:t>[1.0 risks], </a:t>
            </a:r>
            <a:endParaRPr lang="en-US" b="0" i="1" dirty="0">
              <a:solidFill>
                <a:srgbClr val="000000"/>
              </a:solidFill>
              <a:effectLst/>
              <a:latin typeface="Independent"/>
            </a:endParaRPr>
          </a:p>
          <a:p>
            <a:pPr lvl="1"/>
            <a:r>
              <a:rPr lang="en-US" b="0" i="1" dirty="0">
                <a:solidFill>
                  <a:srgbClr val="000000"/>
                </a:solidFill>
                <a:effectLst/>
                <a:latin typeface="Independent"/>
              </a:rPr>
              <a:t>the Responsible AI team’s plan to tackle one specific kind of problem: </a:t>
            </a:r>
          </a:p>
          <a:p>
            <a:pPr lvl="1"/>
            <a:r>
              <a:rPr lang="en-US" b="0" i="1" dirty="0">
                <a:solidFill>
                  <a:srgbClr val="000000"/>
                </a:solidFill>
                <a:effectLst/>
                <a:latin typeface="Independent"/>
              </a:rPr>
              <a:t>AI bias, in which algorithms discriminate against particular user groups. </a:t>
            </a:r>
          </a:p>
          <a:p>
            <a:r>
              <a:rPr lang="en-US" b="0" i="1" dirty="0">
                <a:solidFill>
                  <a:srgbClr val="000000"/>
                </a:solidFill>
                <a:effectLst/>
                <a:latin typeface="Independent"/>
              </a:rPr>
              <a:t>An example would be an ad-targeting algorithm </a:t>
            </a:r>
          </a:p>
          <a:p>
            <a:pPr lvl="1"/>
            <a:r>
              <a:rPr lang="en-US" b="0" i="1" dirty="0">
                <a:solidFill>
                  <a:srgbClr val="000000"/>
                </a:solidFill>
                <a:effectLst/>
                <a:latin typeface="Independent"/>
              </a:rPr>
              <a:t>that shows certain job or housing opportunities </a:t>
            </a:r>
          </a:p>
          <a:p>
            <a:pPr lvl="1"/>
            <a:r>
              <a:rPr lang="en-US" b="0" i="1" dirty="0">
                <a:solidFill>
                  <a:srgbClr val="000000"/>
                </a:solidFill>
                <a:effectLst/>
                <a:latin typeface="Independent"/>
              </a:rPr>
              <a:t>to white people but not to minorities.</a:t>
            </a:r>
            <a:endParaRPr lang="en-US" i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70399B-640F-DB75-8DBB-FB8C5F7FC2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E5643-D884-694F-ADCB-3F4DA390586C}" type="slidenum">
              <a:rPr lang="en-US" smtClean="0"/>
              <a:t>30</a:t>
            </a:fld>
            <a:endParaRPr lang="en-US"/>
          </a:p>
        </p:txBody>
      </p:sp>
      <p:pic>
        <p:nvPicPr>
          <p:cNvPr id="8" name="Content Placeholder 7" descr="A picture containing text, person&#10;&#10;Description automatically generated">
            <a:extLst>
              <a:ext uri="{FF2B5EF4-FFF2-40B4-BE49-F238E27FC236}">
                <a16:creationId xmlns:a16="http://schemas.microsoft.com/office/drawing/2014/main" id="{646B6481-0106-FC4D-4752-5D8453C8B54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792705" y="136526"/>
            <a:ext cx="3280815" cy="210789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FDCD8C8-3835-E5F2-DDDF-CCB9C98C7F1B}"/>
              </a:ext>
            </a:extLst>
          </p:cNvPr>
          <p:cNvSpPr txBox="1"/>
          <p:nvPr/>
        </p:nvSpPr>
        <p:spPr>
          <a:xfrm>
            <a:off x="838200" y="5930438"/>
            <a:ext cx="9591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hlinkClick r:id="rId3"/>
              </a:rPr>
              <a:t>https://www.technologyreview.com/2021/03/11/1020600/facebook-responsible-ai-misinformation/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89413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8710C-B52E-9986-01A9-F300B5AB4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did Omar start?  </a:t>
            </a:r>
            <a:br>
              <a:rPr lang="en-US" dirty="0"/>
            </a:br>
            <a:r>
              <a:rPr lang="en-US" dirty="0"/>
              <a:t>We should be working on KG; no ask/promise</a:t>
            </a:r>
          </a:p>
        </p:txBody>
      </p:sp>
      <p:pic>
        <p:nvPicPr>
          <p:cNvPr id="6" name="Content Placeholder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8DDD7EE-71A5-7F31-7B28-0014F7A7AE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13683" y="1825625"/>
            <a:ext cx="9164633" cy="4351338"/>
          </a:xfr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3B69D7-59E8-A65F-159D-A307938B2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B494E-05F5-714C-80EB-0810F0DFD52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7304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0A93D-C11A-426E-DDBB-FD08A83132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Patrick’s 5 Minute Rule:</a:t>
            </a:r>
            <a:br>
              <a:rPr lang="en-US" dirty="0"/>
            </a:br>
            <a:r>
              <a:rPr lang="en-US" dirty="0"/>
              <a:t>Still not clear where we are going</a:t>
            </a:r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95A6FDF-B86F-A887-524A-8E1C8C5F38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00421"/>
            <a:ext cx="10515600" cy="4201746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AD2FD4-70A1-9DE4-BCF6-08A77794B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B494E-05F5-714C-80EB-0810F0DFD52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8306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0E0524-F045-DBDF-6090-0E6972F85E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Patrick’s Rule about 1 complicated slide</a:t>
            </a:r>
          </a:p>
        </p:txBody>
      </p:sp>
      <p:pic>
        <p:nvPicPr>
          <p:cNvPr id="5" name="Content Placeholder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C8C34B82-ECB7-379B-825C-168365098A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0089" y="1397199"/>
            <a:ext cx="9752943" cy="5304138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8F952B-2171-EDF0-248B-E84C1C1E7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B494E-05F5-714C-80EB-0810F0DFD521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5434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1ECDD-73EC-5C75-0547-55EE584A9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did Omar end?</a:t>
            </a:r>
          </a:p>
        </p:txBody>
      </p:sp>
      <p:pic>
        <p:nvPicPr>
          <p:cNvPr id="5" name="Content Placeholder 4" descr="Background pattern&#10;&#10;Description automatically generated with low confidence">
            <a:extLst>
              <a:ext uri="{FF2B5EF4-FFF2-40B4-BE49-F238E27FC236}">
                <a16:creationId xmlns:a16="http://schemas.microsoft.com/office/drawing/2014/main" id="{22097DF7-F327-31D2-4D64-ED2EAA12F0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02037" y="1825625"/>
            <a:ext cx="8587925" cy="4351338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853C7D-D0DF-CDDA-C9D8-375BC02FB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B494E-05F5-714C-80EB-0810F0DFD521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7882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E6BD39-978D-1E5D-916C-FC568E3C52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Discussion: </a:t>
            </a:r>
            <a:br>
              <a:rPr lang="en-US" dirty="0"/>
            </a:br>
            <a:r>
              <a:rPr lang="en-US" sz="3600" dirty="0"/>
              <a:t>An effective talk will anticipate these issues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CD6D45-1895-E028-59CC-7A7D8B7D1B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What did he/she say?</a:t>
            </a:r>
          </a:p>
          <a:p>
            <a:pPr lvl="1"/>
            <a:r>
              <a:rPr lang="en-US" dirty="0"/>
              <a:t>If audience cannot summarize 30 minute talk in 30 seconds,</a:t>
            </a:r>
          </a:p>
          <a:p>
            <a:pPr lvl="1"/>
            <a:r>
              <a:rPr lang="en-US" dirty="0"/>
              <a:t>then it doesn’t matter what they said</a:t>
            </a:r>
          </a:p>
          <a:p>
            <a:r>
              <a:rPr lang="en-US" dirty="0"/>
              <a:t>What is the ask?</a:t>
            </a:r>
          </a:p>
          <a:p>
            <a:pPr lvl="1"/>
            <a:r>
              <a:rPr lang="en-US" dirty="0"/>
              <a:t>Ans: 1.5 months of engineer’s time</a:t>
            </a:r>
          </a:p>
          <a:p>
            <a:r>
              <a:rPr lang="en-US" dirty="0"/>
              <a:t>Do-able &amp; Worth doing</a:t>
            </a:r>
          </a:p>
          <a:p>
            <a:r>
              <a:rPr lang="en-US" dirty="0"/>
              <a:t>Promise / Delivery: </a:t>
            </a:r>
          </a:p>
          <a:p>
            <a:pPr lvl="1"/>
            <a:r>
              <a:rPr lang="en-US" dirty="0"/>
              <a:t>MVP (Minimum Viable Product)</a:t>
            </a:r>
          </a:p>
          <a:p>
            <a:pPr lvl="1"/>
            <a:r>
              <a:rPr lang="en-US" dirty="0"/>
              <a:t>Budget / Timeline / Evaluation / Roadmap</a:t>
            </a:r>
          </a:p>
          <a:p>
            <a:r>
              <a:rPr lang="en-US" dirty="0"/>
              <a:t>Related work: Cyc, Wordnet</a:t>
            </a:r>
          </a:p>
          <a:p>
            <a:pPr lvl="1"/>
            <a:r>
              <a:rPr lang="en-US" dirty="0"/>
              <a:t>Metrics of success: downloads, engagement, citations</a:t>
            </a:r>
          </a:p>
          <a:p>
            <a:pPr lvl="1"/>
            <a:r>
              <a:rPr lang="en-US" dirty="0"/>
              <a:t>Under-promise and over-deliver</a:t>
            </a:r>
          </a:p>
          <a:p>
            <a:pPr lvl="1"/>
            <a:r>
              <a:rPr lang="en-US" dirty="0"/>
              <a:t>Credibility of team</a:t>
            </a:r>
          </a:p>
          <a:p>
            <a:r>
              <a:rPr lang="en-US" dirty="0"/>
              <a:t>Different paths to successful career</a:t>
            </a:r>
          </a:p>
          <a:p>
            <a:pPr lvl="1"/>
            <a:r>
              <a:rPr lang="en-US" dirty="0"/>
              <a:t>Sales / Delivery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66B920-60B4-6175-2986-4C74EFFAB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B494E-05F5-714C-80EB-0810F0DFD521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52328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86378-466E-550B-ADB5-CABFCD0D6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did Ken start?</a:t>
            </a:r>
            <a:br>
              <a:rPr lang="en-US" dirty="0"/>
            </a:br>
            <a:r>
              <a:rPr lang="en-US" sz="4000" dirty="0"/>
              <a:t>What’s new since the previous versions of this talk</a:t>
            </a:r>
            <a:endParaRPr lang="en-US" dirty="0"/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B5F6B6D-C658-66E4-4AA7-8FD26A3AA4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350819"/>
            <a:ext cx="10515600" cy="3300949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70540B-65D4-8276-30FF-C970071EA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B494E-05F5-714C-80EB-0810F0DFD521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0003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5B3B28-F16C-D9B7-0F6F-C43BD917A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are we after 5 minutes?</a:t>
            </a:r>
            <a:br>
              <a:rPr lang="en-US" dirty="0"/>
            </a:br>
            <a:r>
              <a:rPr lang="en-US" dirty="0"/>
              <a:t>(Patrick’s 1 complicated slide)</a:t>
            </a:r>
          </a:p>
        </p:txBody>
      </p:sp>
      <p:pic>
        <p:nvPicPr>
          <p:cNvPr id="5" name="Content Placeholder 4" descr="Diagram, timeline&#10;&#10;Description automatically generated">
            <a:extLst>
              <a:ext uri="{FF2B5EF4-FFF2-40B4-BE49-F238E27FC236}">
                <a16:creationId xmlns:a16="http://schemas.microsoft.com/office/drawing/2014/main" id="{ECB9322D-0712-D8CB-5E90-0209722D53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94165" y="1825625"/>
            <a:ext cx="8203669" cy="4351338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97DDF4-03DD-3198-A4B2-4328E7ABDF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B494E-05F5-714C-80EB-0810F0DFD521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5976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63DE13-D706-2099-2263-17B84652D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did we end?</a:t>
            </a:r>
          </a:p>
        </p:txBody>
      </p:sp>
      <p:pic>
        <p:nvPicPr>
          <p:cNvPr id="5" name="Content Placeholder 4" descr="Text&#10;&#10;Description automatically generated with low confidence">
            <a:extLst>
              <a:ext uri="{FF2B5EF4-FFF2-40B4-BE49-F238E27FC236}">
                <a16:creationId xmlns:a16="http://schemas.microsoft.com/office/drawing/2014/main" id="{F3CC7E5E-F7E3-3394-577D-3290CAD5E1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422776"/>
            <a:ext cx="9478469" cy="5307435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88EF0B-608B-65E0-9DD3-EB732A57A1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B494E-05F5-714C-80EB-0810F0DFD521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41718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45B7BB-4041-0ADA-C328-7F950F762A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E2A76A-8BBE-0CA9-02F1-06D7702F12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 is all over the place</a:t>
            </a:r>
          </a:p>
          <a:p>
            <a:pPr lvl="1"/>
            <a:r>
              <a:rPr lang="en-US" dirty="0"/>
              <a:t>Systems, Information Retrieval, etc.</a:t>
            </a:r>
          </a:p>
          <a:p>
            <a:pPr lvl="1"/>
            <a:r>
              <a:rPr lang="en-US" dirty="0"/>
              <a:t>Hybrid of merged projects: </a:t>
            </a:r>
          </a:p>
          <a:p>
            <a:pPr lvl="2"/>
            <a:r>
              <a:rPr lang="en-US" dirty="0"/>
              <a:t>looks chaotic because it is</a:t>
            </a:r>
          </a:p>
          <a:p>
            <a:r>
              <a:rPr lang="en-US" dirty="0"/>
              <a:t>Embeddings can represent almost anything</a:t>
            </a:r>
          </a:p>
          <a:p>
            <a:pPr lvl="1"/>
            <a:r>
              <a:rPr lang="en-US" dirty="0"/>
              <a:t>Doesn’t mean much</a:t>
            </a:r>
          </a:p>
          <a:p>
            <a:pPr lvl="1"/>
            <a:r>
              <a:rPr lang="en-US" dirty="0"/>
              <a:t>Make it very obvious that an embedding is just a spectral representation of almost everything</a:t>
            </a:r>
          </a:p>
          <a:p>
            <a:r>
              <a:rPr lang="en-US" dirty="0"/>
              <a:t>Evaluation: opportunity for improvement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9D91D8-DA5A-D21A-E71D-3EDC6AF149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B494E-05F5-714C-80EB-0810F0DFD521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97545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C6B23-51B7-71CA-4D43-A4A1AD0AB6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A300B7-03F6-5DEF-6ACB-A9E697EB7C6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How to start</a:t>
            </a:r>
          </a:p>
          <a:p>
            <a:pPr lvl="1"/>
            <a:r>
              <a:rPr lang="en-US" dirty="0"/>
              <a:t>Joke?  No!</a:t>
            </a:r>
          </a:p>
          <a:p>
            <a:pPr lvl="1"/>
            <a:r>
              <a:rPr lang="en-US" dirty="0"/>
              <a:t>Promise?  Yes!</a:t>
            </a:r>
          </a:p>
          <a:p>
            <a:r>
              <a:rPr lang="en-US" dirty="0"/>
              <a:t>Samples/heuristics</a:t>
            </a:r>
          </a:p>
          <a:p>
            <a:pPr lvl="1"/>
            <a:r>
              <a:rPr lang="en-US" dirty="0"/>
              <a:t>Rule of 3s (cycle)</a:t>
            </a:r>
          </a:p>
          <a:p>
            <a:pPr lvl="1"/>
            <a:r>
              <a:rPr lang="en-US" dirty="0"/>
              <a:t>Build a fence around your idea</a:t>
            </a:r>
          </a:p>
          <a:p>
            <a:pPr lvl="2"/>
            <a:r>
              <a:rPr lang="en-US" dirty="0"/>
              <a:t>Distinguish from others</a:t>
            </a:r>
          </a:p>
          <a:p>
            <a:pPr lvl="1"/>
            <a:r>
              <a:rPr lang="en-US" dirty="0"/>
              <a:t>Verbal Punctuation (8 min)</a:t>
            </a:r>
          </a:p>
          <a:p>
            <a:pPr lvl="1"/>
            <a:r>
              <a:rPr lang="en-US" dirty="0"/>
              <a:t>Ask a question (example of above)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46F4AF-9C9A-6B22-C671-2EE7F158714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Time: 11A (audience is awake)</a:t>
            </a:r>
          </a:p>
          <a:p>
            <a:r>
              <a:rPr lang="en-US" dirty="0"/>
              <a:t>Place: not dark, cased, populated (12 min)</a:t>
            </a:r>
          </a:p>
          <a:p>
            <a:r>
              <a:rPr lang="en-US" dirty="0"/>
              <a:t>Black board &gt;&gt; </a:t>
            </a:r>
            <a:r>
              <a:rPr lang="en-US" dirty="0" err="1"/>
              <a:t>Powerpoint</a:t>
            </a:r>
            <a:endParaRPr lang="en-US" dirty="0"/>
          </a:p>
          <a:p>
            <a:pPr lvl="1"/>
            <a:r>
              <a:rPr lang="en-US" dirty="0"/>
              <a:t>Speed, target</a:t>
            </a:r>
          </a:p>
          <a:p>
            <a:pPr lvl="1"/>
            <a:r>
              <a:rPr lang="en-US" dirty="0"/>
              <a:t>Avoid social insults (16 min)</a:t>
            </a:r>
          </a:p>
          <a:p>
            <a:pPr lvl="2"/>
            <a:r>
              <a:rPr lang="en-US" dirty="0"/>
              <a:t>hands in pockets</a:t>
            </a:r>
          </a:p>
          <a:p>
            <a:pPr lvl="1"/>
            <a:r>
              <a:rPr lang="en-US" dirty="0"/>
              <a:t>Props: (20 min)</a:t>
            </a:r>
          </a:p>
          <a:p>
            <a:pPr lvl="2"/>
            <a:r>
              <a:rPr lang="en-US" dirty="0"/>
              <a:t>book </a:t>
            </a:r>
            <a:r>
              <a:rPr lang="en-US" dirty="0">
                <a:sym typeface="Wingdings" pitchFamily="2" charset="2"/>
              </a:rPr>
              <a:t> stove</a:t>
            </a:r>
          </a:p>
          <a:p>
            <a:pPr lvl="2"/>
            <a:r>
              <a:rPr lang="en-US" dirty="0">
                <a:sym typeface="Wingdings" pitchFamily="2" charset="2"/>
              </a:rPr>
              <a:t>bike wheel (freshman physics)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6367C3-4890-3FAA-6868-94C3EE28D2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B494E-05F5-714C-80EB-0810F0DFD52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4815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E0706D-F90C-B94E-78AC-48EFB5AF1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(continued)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F97618-EDE1-B6DC-9F88-5E22CCDD457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Empathy</a:t>
            </a:r>
          </a:p>
          <a:p>
            <a:r>
              <a:rPr lang="en-US" dirty="0"/>
              <a:t>Slides</a:t>
            </a:r>
          </a:p>
          <a:p>
            <a:pPr lvl="1"/>
            <a:r>
              <a:rPr lang="en-US" dirty="0"/>
              <a:t>Avoid too many slides/words</a:t>
            </a:r>
          </a:p>
          <a:p>
            <a:pPr lvl="1"/>
            <a:r>
              <a:rPr lang="en-US" dirty="0"/>
              <a:t>Don’t read slides</a:t>
            </a:r>
          </a:p>
          <a:p>
            <a:pPr lvl="1"/>
            <a:r>
              <a:rPr lang="en-US" dirty="0"/>
              <a:t>Slides shouldn’t upstage speaker</a:t>
            </a:r>
          </a:p>
          <a:p>
            <a:pPr lvl="1"/>
            <a:r>
              <a:rPr lang="en-US" dirty="0"/>
              <a:t>We have just one lang processor</a:t>
            </a:r>
          </a:p>
          <a:p>
            <a:r>
              <a:rPr lang="en-US" dirty="0"/>
              <a:t>Pointer (breaks prop)</a:t>
            </a:r>
          </a:p>
          <a:p>
            <a:pPr lvl="1"/>
            <a:r>
              <a:rPr lang="en-US" dirty="0"/>
              <a:t>Laser pointer breaks eye contact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52D077-CF11-0479-7FBB-741A4618BA4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Exactly 1 complicated slide</a:t>
            </a:r>
          </a:p>
          <a:p>
            <a:r>
              <a:rPr lang="en-US" dirty="0"/>
              <a:t>Keep the audience engaged</a:t>
            </a:r>
          </a:p>
          <a:p>
            <a:r>
              <a:rPr lang="en-US" dirty="0"/>
              <a:t>Informing</a:t>
            </a:r>
          </a:p>
          <a:p>
            <a:pPr lvl="1"/>
            <a:r>
              <a:rPr lang="en-US" dirty="0"/>
              <a:t>Promise</a:t>
            </a:r>
          </a:p>
          <a:p>
            <a:pPr lvl="1"/>
            <a:r>
              <a:rPr lang="en-US" dirty="0"/>
              <a:t>Inspiration (demos)</a:t>
            </a:r>
          </a:p>
          <a:p>
            <a:pPr lvl="1"/>
            <a:r>
              <a:rPr lang="en-US" dirty="0"/>
              <a:t>How to think (stories)</a:t>
            </a:r>
          </a:p>
          <a:p>
            <a:r>
              <a:rPr lang="en-US" dirty="0"/>
              <a:t>Persuading</a:t>
            </a:r>
          </a:p>
          <a:p>
            <a:pPr lvl="1"/>
            <a:r>
              <a:rPr lang="en-US" dirty="0"/>
              <a:t>Oral Exams</a:t>
            </a:r>
          </a:p>
          <a:p>
            <a:pPr lvl="1"/>
            <a:r>
              <a:rPr lang="en-US" dirty="0"/>
              <a:t>Job Talks (44 min)</a:t>
            </a:r>
          </a:p>
          <a:p>
            <a:pPr lvl="1"/>
            <a:r>
              <a:rPr lang="en-US" dirty="0"/>
              <a:t>Getting Famous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59CB18-D238-0040-C87E-D4EF4A2C3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B494E-05F5-714C-80EB-0810F0DFD52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1064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882F9A-9076-F880-BFE8-89594943D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(continued)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000852-2021-2FF7-19B2-C1FDEDB0DD1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Job Talk</a:t>
            </a:r>
          </a:p>
          <a:p>
            <a:pPr lvl="1"/>
            <a:r>
              <a:rPr lang="en-US" dirty="0"/>
              <a:t>Vision: problem / approach</a:t>
            </a:r>
          </a:p>
          <a:p>
            <a:pPr lvl="1"/>
            <a:r>
              <a:rPr lang="en-US" dirty="0"/>
              <a:t>Done something: </a:t>
            </a:r>
          </a:p>
          <a:p>
            <a:pPr lvl="2"/>
            <a:r>
              <a:rPr lang="en-US" dirty="0"/>
              <a:t>steps </a:t>
            </a:r>
            <a:r>
              <a:rPr lang="en-US" dirty="0">
                <a:sym typeface="Wingdings" pitchFamily="2" charset="2"/>
              </a:rPr>
              <a:t> contributions</a:t>
            </a:r>
            <a:endParaRPr lang="en-US" dirty="0"/>
          </a:p>
          <a:p>
            <a:r>
              <a:rPr lang="en-US" dirty="0"/>
              <a:t>How much time?  5 min!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B0FF90-A3C2-9C32-F676-6313B775C86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Getting Famous (55 min)</a:t>
            </a:r>
          </a:p>
          <a:p>
            <a:pPr lvl="1"/>
            <a:r>
              <a:rPr lang="en-US" dirty="0"/>
              <a:t>Example of sitting next to Julia Child: you never get used to being ignored</a:t>
            </a:r>
          </a:p>
          <a:p>
            <a:pPr lvl="1"/>
            <a:r>
              <a:rPr lang="en-US" dirty="0"/>
              <a:t>Memorable: arch learning (prop)</a:t>
            </a:r>
          </a:p>
          <a:p>
            <a:pPr lvl="1"/>
            <a:r>
              <a:rPr lang="en-US" dirty="0"/>
              <a:t>Slogan: one-shot learning</a:t>
            </a:r>
          </a:p>
          <a:p>
            <a:pPr lvl="1"/>
            <a:r>
              <a:rPr lang="en-US" dirty="0"/>
              <a:t>Surprise: one example</a:t>
            </a:r>
          </a:p>
          <a:p>
            <a:pPr lvl="2"/>
            <a:r>
              <a:rPr lang="en-US" dirty="0"/>
              <a:t>Not a million</a:t>
            </a:r>
          </a:p>
          <a:p>
            <a:pPr lvl="2"/>
            <a:r>
              <a:rPr lang="en-US" dirty="0"/>
              <a:t>Saliant idea (near miss)</a:t>
            </a:r>
          </a:p>
          <a:p>
            <a:pPr lvl="2"/>
            <a:r>
              <a:rPr lang="en-US" dirty="0"/>
              <a:t>Tell a story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AD4EC3-C69A-49BC-4919-2432BB9D23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B494E-05F5-714C-80EB-0810F0DFD52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8383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A55C1-6C53-66BA-EC13-4651D92A7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stop (53 min)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440EFF-088E-7086-F29D-30EA0B0F1EA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Bad ways</a:t>
            </a:r>
          </a:p>
          <a:p>
            <a:pPr lvl="1"/>
            <a:r>
              <a:rPr lang="en-US" dirty="0"/>
              <a:t>Thank your collaborators</a:t>
            </a:r>
          </a:p>
          <a:p>
            <a:pPr lvl="1"/>
            <a:r>
              <a:rPr lang="en-US" dirty="0"/>
              <a:t>Ask for questions</a:t>
            </a:r>
          </a:p>
          <a:p>
            <a:pPr lvl="1"/>
            <a:r>
              <a:rPr lang="en-US" dirty="0"/>
              <a:t>URL (for more)</a:t>
            </a:r>
          </a:p>
          <a:p>
            <a:pPr lvl="1"/>
            <a:r>
              <a:rPr lang="en-US" dirty="0"/>
              <a:t>THE END</a:t>
            </a:r>
          </a:p>
          <a:p>
            <a:pPr lvl="1"/>
            <a:r>
              <a:rPr lang="en-US" dirty="0"/>
              <a:t>Conclusions</a:t>
            </a:r>
          </a:p>
          <a:p>
            <a:pPr lvl="1"/>
            <a:r>
              <a:rPr lang="en-US" dirty="0"/>
              <a:t>Thank you (weak move)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6604BD-3460-22C1-C7D1-77416C8CB66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Better</a:t>
            </a:r>
          </a:p>
          <a:p>
            <a:pPr lvl="1"/>
            <a:r>
              <a:rPr lang="en-US" dirty="0"/>
              <a:t>Contributions</a:t>
            </a:r>
          </a:p>
          <a:p>
            <a:pPr lvl="1"/>
            <a:r>
              <a:rPr lang="en-US" dirty="0"/>
              <a:t>Tell a joke (Doug </a:t>
            </a:r>
            <a:r>
              <a:rPr lang="en-US" dirty="0" err="1"/>
              <a:t>Lenat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Salute the audience (60 min)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D2C060-8366-3E57-6679-A26DB9DE72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B494E-05F5-714C-80EB-0810F0DFD52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5656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BFC84-C113-FD73-21E0-935A4B71F3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19EA43-DFCC-FEA2-E6D1-52F4D085BCD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I took his AI course as freshman</a:t>
            </a:r>
          </a:p>
          <a:p>
            <a:pPr lvl="1"/>
            <a:r>
              <a:rPr lang="en-US" dirty="0"/>
              <a:t>And first heard this talk in 1970s</a:t>
            </a:r>
          </a:p>
          <a:p>
            <a:r>
              <a:rPr lang="en-US" dirty="0"/>
              <a:t>Patrick died soon after the version you listened to</a:t>
            </a:r>
          </a:p>
          <a:p>
            <a:pPr lvl="1"/>
            <a:r>
              <a:rPr lang="en-US" dirty="0"/>
              <a:t>Heavy breathing / Low energy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2B57BE-5D5B-9FC3-1AB1-2937CA6E960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Try to enjoy yourself</a:t>
            </a:r>
          </a:p>
          <a:p>
            <a:pPr lvl="1"/>
            <a:r>
              <a:rPr lang="en-US" dirty="0"/>
              <a:t>Audience is like a dog</a:t>
            </a:r>
          </a:p>
          <a:p>
            <a:pPr lvl="1"/>
            <a:r>
              <a:rPr lang="en-US" dirty="0"/>
              <a:t>If you feel good </a:t>
            </a:r>
            <a:r>
              <a:rPr lang="en-US" dirty="0">
                <a:sym typeface="Wingdings" pitchFamily="2" charset="2"/>
              </a:rPr>
              <a:t> they feel good</a:t>
            </a:r>
          </a:p>
          <a:p>
            <a:pPr lvl="1"/>
            <a:r>
              <a:rPr lang="en-US" dirty="0">
                <a:sym typeface="Wingdings" pitchFamily="2" charset="2"/>
              </a:rPr>
              <a:t>If you show fear  they will bite</a:t>
            </a:r>
          </a:p>
          <a:p>
            <a:r>
              <a:rPr lang="en-US" dirty="0">
                <a:sym typeface="Wingdings" pitchFamily="2" charset="2"/>
              </a:rPr>
              <a:t>Find your own voice</a:t>
            </a:r>
          </a:p>
          <a:p>
            <a:pPr lvl="1"/>
            <a:r>
              <a:rPr lang="en-US" dirty="0">
                <a:sym typeface="Wingdings" pitchFamily="2" charset="2"/>
              </a:rPr>
              <a:t>Patrick has a formula that works for him (a bit too much for me)</a:t>
            </a:r>
          </a:p>
          <a:p>
            <a:pPr lvl="1"/>
            <a:r>
              <a:rPr lang="en-US" dirty="0">
                <a:sym typeface="Wingdings" pitchFamily="2" charset="2"/>
              </a:rPr>
              <a:t>Your mileage may vary</a:t>
            </a:r>
          </a:p>
        </p:txBody>
      </p:sp>
      <p:pic>
        <p:nvPicPr>
          <p:cNvPr id="6" name="Picture 5" descr="A picture containing text, person, person, indoor&#10;&#10;Description automatically generated">
            <a:extLst>
              <a:ext uri="{FF2B5EF4-FFF2-40B4-BE49-F238E27FC236}">
                <a16:creationId xmlns:a16="http://schemas.microsoft.com/office/drawing/2014/main" id="{ED6897FF-40A4-C65A-48A7-47BBC1B8A4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4658" y="3992179"/>
            <a:ext cx="2366417" cy="2746839"/>
          </a:xfrm>
          <a:prstGeom prst="rect">
            <a:avLst/>
          </a:prstGeom>
        </p:spPr>
      </p:pic>
      <p:pic>
        <p:nvPicPr>
          <p:cNvPr id="8" name="Picture 7" descr="A person in a suit&#10;&#10;Description automatically generated with low confidence">
            <a:extLst>
              <a:ext uri="{FF2B5EF4-FFF2-40B4-BE49-F238E27FC236}">
                <a16:creationId xmlns:a16="http://schemas.microsoft.com/office/drawing/2014/main" id="{FEDB897B-8157-88CA-FC35-D82D67FF1B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7854" y="4001294"/>
            <a:ext cx="2015023" cy="275418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DB6B0E7-D5B6-051F-34C5-40693F08B592}"/>
              </a:ext>
            </a:extLst>
          </p:cNvPr>
          <p:cNvSpPr txBox="1"/>
          <p:nvPr/>
        </p:nvSpPr>
        <p:spPr>
          <a:xfrm>
            <a:off x="6080418" y="5856420"/>
            <a:ext cx="4985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https://www.youtube.com/watch?v=lE3KNOz6uo8</a:t>
            </a:r>
            <a:r>
              <a:rPr lang="en-US" dirty="0"/>
              <a:t>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E22ABA-4F3F-F93E-872B-8929CDF5D45C}"/>
              </a:ext>
            </a:extLst>
          </p:cNvPr>
          <p:cNvSpPr txBox="1"/>
          <p:nvPr/>
        </p:nvSpPr>
        <p:spPr>
          <a:xfrm>
            <a:off x="6096000" y="6274540"/>
            <a:ext cx="4954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5"/>
              </a:rPr>
              <a:t>https://www.youtube.com/watch?v=Unzc731iCUY</a:t>
            </a:r>
            <a:r>
              <a:rPr lang="en-US" dirty="0"/>
              <a:t> 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D50C80FA-80C5-01A3-AC30-CB1A4E75E1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B494E-05F5-714C-80EB-0810F0DFD52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4125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800" dirty="0"/>
              <a:t>Cathy’s Timeline: Talk (30) + Questions (30)</a:t>
            </a:r>
            <a:r>
              <a:rPr lang="en-US" sz="3600" dirty="0">
                <a:hlinkClick r:id="rId2"/>
              </a:rPr>
              <a:t> https://www.youtube.com/watch?v=TQHs8SA1qpk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2727" y="1825625"/>
            <a:ext cx="5327073" cy="4351338"/>
          </a:xfrm>
        </p:spPr>
        <p:txBody>
          <a:bodyPr>
            <a:normAutofit/>
          </a:bodyPr>
          <a:lstStyle/>
          <a:p>
            <a:r>
              <a:rPr lang="en-US" dirty="0"/>
              <a:t>Negative Criticism: 32 minutes</a:t>
            </a:r>
          </a:p>
          <a:p>
            <a:pPr lvl="1"/>
            <a:r>
              <a:rPr lang="en-US" dirty="0"/>
              <a:t>Personal Background: 0-4</a:t>
            </a:r>
          </a:p>
          <a:p>
            <a:pPr lvl="2"/>
            <a:r>
              <a:rPr lang="en-US" dirty="0"/>
              <a:t>Loves math (because it is true)</a:t>
            </a:r>
          </a:p>
          <a:p>
            <a:pPr lvl="2"/>
            <a:r>
              <a:rPr lang="en-US" dirty="0"/>
              <a:t>Disillusion (5)</a:t>
            </a:r>
          </a:p>
          <a:p>
            <a:pPr lvl="1"/>
            <a:r>
              <a:rPr lang="en-US" dirty="0"/>
              <a:t>Algorithm = Data + Loss Function</a:t>
            </a:r>
          </a:p>
          <a:p>
            <a:pPr lvl="1"/>
            <a:r>
              <a:rPr lang="en-US" dirty="0"/>
              <a:t>Success for whom (8)</a:t>
            </a:r>
          </a:p>
          <a:p>
            <a:pPr lvl="1"/>
            <a:r>
              <a:rPr lang="en-US" dirty="0"/>
              <a:t>Audience for Book (public): (9)</a:t>
            </a:r>
          </a:p>
          <a:p>
            <a:pPr lvl="1"/>
            <a:r>
              <a:rPr lang="en-US" dirty="0"/>
              <a:t>Job/School/Loan/Insurance/Jail (10)</a:t>
            </a:r>
          </a:p>
          <a:p>
            <a:pPr lvl="1"/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Three Examples (not 12!)</a:t>
            </a:r>
          </a:p>
          <a:p>
            <a:pPr lvl="1"/>
            <a:r>
              <a:rPr lang="en-US" dirty="0"/>
              <a:t>Teaching (11-20)</a:t>
            </a:r>
          </a:p>
          <a:p>
            <a:pPr lvl="1"/>
            <a:r>
              <a:rPr lang="en-US" dirty="0"/>
              <a:t>Employment (20-25)</a:t>
            </a:r>
          </a:p>
          <a:p>
            <a:pPr lvl="1"/>
            <a:r>
              <a:rPr lang="en-US" dirty="0"/>
              <a:t>Police Practices (25-32)</a:t>
            </a:r>
          </a:p>
          <a:p>
            <a:r>
              <a:rPr lang="en-US" dirty="0"/>
              <a:t>Constructive Conclusion: (32-33)</a:t>
            </a:r>
          </a:p>
          <a:p>
            <a:pPr lvl="1"/>
            <a:r>
              <a:rPr lang="en-US" dirty="0">
                <a:sym typeface="Wingdings"/>
              </a:rPr>
              <a:t>do no harm, oath, method to audit, transparency</a:t>
            </a:r>
          </a:p>
          <a:p>
            <a:r>
              <a:rPr lang="en-US" dirty="0">
                <a:sym typeface="Wingdings"/>
              </a:rPr>
              <a:t>Criticism: downer (too negative)</a:t>
            </a:r>
          </a:p>
          <a:p>
            <a:pPr lvl="1"/>
            <a:r>
              <a:rPr lang="en-US" dirty="0">
                <a:sym typeface="Wingdings"/>
              </a:rPr>
              <a:t>more problems than solutions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1F698-1BAA-4B56-9436-263D6CB529F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8019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1346</TotalTime>
  <Words>1729</Words>
  <Application>Microsoft Macintosh PowerPoint</Application>
  <PresentationFormat>Widescreen</PresentationFormat>
  <Paragraphs>319</Paragraphs>
  <Slides>39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6" baseType="lpstr">
      <vt:lpstr>Arial</vt:lpstr>
      <vt:lpstr>Calibri</vt:lpstr>
      <vt:lpstr>Calibri Light</vt:lpstr>
      <vt:lpstr>Independent</vt:lpstr>
      <vt:lpstr>inherit</vt:lpstr>
      <vt:lpstr>Wingdings</vt:lpstr>
      <vt:lpstr>Office Theme</vt:lpstr>
      <vt:lpstr>How to Speak https://www.youtube.com/watch?v=Unzc731iCUY</vt:lpstr>
      <vt:lpstr>Say everything three times</vt:lpstr>
      <vt:lpstr>The Promise</vt:lpstr>
      <vt:lpstr>Outline</vt:lpstr>
      <vt:lpstr>Outline (continued)</vt:lpstr>
      <vt:lpstr>Outline (continued)</vt:lpstr>
      <vt:lpstr>How to stop (53 min)</vt:lpstr>
      <vt:lpstr>Background</vt:lpstr>
      <vt:lpstr>Cathy’s Timeline: Talk (30) + Questions (30) https://www.youtube.com/watch?v=TQHs8SA1qpk</vt:lpstr>
      <vt:lpstr>What is the ask?  Purpose of Talk?</vt:lpstr>
      <vt:lpstr>Engage the Audience</vt:lpstr>
      <vt:lpstr>How does she start?</vt:lpstr>
      <vt:lpstr>Patrick’s 5 Minute Rule: Create the problem and solve it in 5 minutes</vt:lpstr>
      <vt:lpstr>Memorable: WMD Weapons of Math (Mass) Destruction</vt:lpstr>
      <vt:lpstr>Hooks https://www.youtube.com/watch?v=CpRkoZs1Bvc </vt:lpstr>
      <vt:lpstr>Punch Line: Little Correlation  Laughter</vt:lpstr>
      <vt:lpstr>How does she end? Ans: Constructive suggestions</vt:lpstr>
      <vt:lpstr>What is she doing now?</vt:lpstr>
      <vt:lpstr>Survey of Papers on Bias in ACL Anthology</vt:lpstr>
      <vt:lpstr>Do’s and Don’ts (from a class 5 years ago)</vt:lpstr>
      <vt:lpstr>Unfair, biased, addictive, dangerous, deadly, and insanely profitable</vt:lpstr>
      <vt:lpstr>Panel Presentation on Bias</vt:lpstr>
      <vt:lpstr>Bias and Balanced Corpora</vt:lpstr>
      <vt:lpstr>A Blueprint for Content Governance and Enforcement Mark Zuckerberg https://www.facebook.com/notes/751449002072082/  </vt:lpstr>
      <vt:lpstr>PowerPoint Presentation</vt:lpstr>
      <vt:lpstr>Biases are everywhere</vt:lpstr>
      <vt:lpstr>Taboo Content Risk 1.0 (5 years ago) Product gets canceled</vt:lpstr>
      <vt:lpstr>Are we losing ground???  Are we at fault???</vt:lpstr>
      <vt:lpstr>Reporter wanted to talk about 2.0 risks; Accused Facebook of pivoting to 1.0 risks https://www.technologyreview.com/2021/03/11/1020600/facebook-responsible-ai-misinformation/ </vt:lpstr>
      <vt:lpstr>Pivot Criticism </vt:lpstr>
      <vt:lpstr>How did Omar start?   We should be working on KG; no ask/promise</vt:lpstr>
      <vt:lpstr>Patrick’s 5 Minute Rule: Still not clear where we are going</vt:lpstr>
      <vt:lpstr>Patrick’s Rule about 1 complicated slide</vt:lpstr>
      <vt:lpstr>How did Omar end?</vt:lpstr>
      <vt:lpstr>Discussion:  An effective talk will anticipate these issues</vt:lpstr>
      <vt:lpstr>How did Ken start? What’s new since the previous versions of this talk</vt:lpstr>
      <vt:lpstr>Where are we after 5 minutes? (Patrick’s 1 complicated slide)</vt:lpstr>
      <vt:lpstr>How did we end?</vt:lpstr>
      <vt:lpstr>Discussion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to Speak https://www.youtube.com/watch?v=Unzc731iCUY</dc:title>
  <dc:creator>Kenneth Church</dc:creator>
  <cp:lastModifiedBy>Kenneth Church</cp:lastModifiedBy>
  <cp:revision>23</cp:revision>
  <dcterms:created xsi:type="dcterms:W3CDTF">2023-01-19T00:13:05Z</dcterms:created>
  <dcterms:modified xsi:type="dcterms:W3CDTF">2024-01-17T00:03:52Z</dcterms:modified>
</cp:coreProperties>
</file>